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31"/>
  </p:notesMasterIdLst>
  <p:handoutMasterIdLst>
    <p:handoutMasterId r:id="rId32"/>
  </p:handoutMasterIdLst>
  <p:sldIdLst>
    <p:sldId id="533" r:id="rId2"/>
    <p:sldId id="550" r:id="rId3"/>
    <p:sldId id="486" r:id="rId4"/>
    <p:sldId id="487" r:id="rId5"/>
    <p:sldId id="545" r:id="rId6"/>
    <p:sldId id="524" r:id="rId7"/>
    <p:sldId id="493" r:id="rId8"/>
    <p:sldId id="546" r:id="rId9"/>
    <p:sldId id="496" r:id="rId10"/>
    <p:sldId id="547" r:id="rId11"/>
    <p:sldId id="497" r:id="rId12"/>
    <p:sldId id="498" r:id="rId13"/>
    <p:sldId id="548" r:id="rId14"/>
    <p:sldId id="501" r:id="rId15"/>
    <p:sldId id="530" r:id="rId16"/>
    <p:sldId id="503" r:id="rId17"/>
    <p:sldId id="549" r:id="rId18"/>
    <p:sldId id="504" r:id="rId19"/>
    <p:sldId id="551" r:id="rId20"/>
    <p:sldId id="552" r:id="rId21"/>
    <p:sldId id="553" r:id="rId22"/>
    <p:sldId id="554" r:id="rId23"/>
    <p:sldId id="555" r:id="rId24"/>
    <p:sldId id="556" r:id="rId25"/>
    <p:sldId id="557" r:id="rId26"/>
    <p:sldId id="558" r:id="rId27"/>
    <p:sldId id="559" r:id="rId28"/>
    <p:sldId id="561" r:id="rId29"/>
    <p:sldId id="560" r:id="rId3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99"/>
    <a:srgbClr val="FF6699"/>
    <a:srgbClr val="FFFF00"/>
    <a:srgbClr val="FFCCCC"/>
    <a:srgbClr val="99CCFF"/>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9" d="100"/>
          <a:sy n="69" d="100"/>
        </p:scale>
        <p:origin x="-196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616"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6DB9CE-2233-41FE-B228-954FAF5015FE}"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it-IT"/>
        </a:p>
      </dgm:t>
    </dgm:pt>
    <dgm:pt modelId="{963882F6-E768-4ABA-ABAB-0A2C3172816D}">
      <dgm:prSet custT="1"/>
      <dgm:spPr>
        <a:ln>
          <a:noFill/>
        </a:ln>
      </dgm:spPr>
      <dgm:t>
        <a:bodyPr/>
        <a:lstStyle/>
        <a:p>
          <a:pPr rtl="0"/>
          <a:r>
            <a:rPr lang="it-IT" sz="3300" b="1" dirty="0" err="1" smtClean="0">
              <a:solidFill>
                <a:srgbClr val="FFFF00"/>
              </a:solidFill>
              <a:latin typeface="Arial" pitchFamily="34" charset="0"/>
              <a:cs typeface="Arial" pitchFamily="34" charset="0"/>
            </a:rPr>
            <a:t>I.I.S.S.</a:t>
          </a:r>
          <a:r>
            <a:rPr lang="it-IT" sz="3300" b="1" dirty="0" smtClean="0">
              <a:solidFill>
                <a:srgbClr val="FFFF00"/>
              </a:solidFill>
              <a:latin typeface="Arial" pitchFamily="34" charset="0"/>
              <a:cs typeface="Arial" pitchFamily="34" charset="0"/>
            </a:rPr>
            <a:t> “G. PAVONCELLI” </a:t>
          </a:r>
        </a:p>
        <a:p>
          <a:pPr rtl="0"/>
          <a:r>
            <a:rPr lang="it-IT" sz="2800" b="1" dirty="0" smtClean="0">
              <a:solidFill>
                <a:srgbClr val="FFFF00"/>
              </a:solidFill>
              <a:latin typeface="Arial" pitchFamily="34" charset="0"/>
              <a:cs typeface="Arial" pitchFamily="34" charset="0"/>
            </a:rPr>
            <a:t>Cerignola</a:t>
          </a:r>
          <a:endParaRPr lang="it-IT" sz="2800" b="1" dirty="0">
            <a:solidFill>
              <a:srgbClr val="FFFF00"/>
            </a:solidFill>
            <a:latin typeface="Arial" pitchFamily="34" charset="0"/>
            <a:cs typeface="Arial" pitchFamily="34" charset="0"/>
          </a:endParaRPr>
        </a:p>
      </dgm:t>
    </dgm:pt>
    <dgm:pt modelId="{998EEB4C-AED0-4416-AA76-1ACF452CFC23}" type="parTrans" cxnId="{CA74332C-B0F3-43E5-9D1F-AF8FC33E526D}">
      <dgm:prSet/>
      <dgm:spPr/>
      <dgm:t>
        <a:bodyPr/>
        <a:lstStyle/>
        <a:p>
          <a:endParaRPr lang="it-IT"/>
        </a:p>
      </dgm:t>
    </dgm:pt>
    <dgm:pt modelId="{308230B1-62E3-4817-8448-F7B497827CF1}" type="sibTrans" cxnId="{CA74332C-B0F3-43E5-9D1F-AF8FC33E526D}">
      <dgm:prSet/>
      <dgm:spPr/>
      <dgm:t>
        <a:bodyPr/>
        <a:lstStyle/>
        <a:p>
          <a:endParaRPr lang="it-IT"/>
        </a:p>
      </dgm:t>
    </dgm:pt>
    <dgm:pt modelId="{2A295BB4-70E7-4160-94C7-00BCA789DD97}" type="pres">
      <dgm:prSet presAssocID="{416DB9CE-2233-41FE-B228-954FAF5015FE}" presName="linearFlow" presStyleCnt="0">
        <dgm:presLayoutVars>
          <dgm:dir/>
          <dgm:resizeHandles val="exact"/>
        </dgm:presLayoutVars>
      </dgm:prSet>
      <dgm:spPr/>
      <dgm:t>
        <a:bodyPr/>
        <a:lstStyle/>
        <a:p>
          <a:endParaRPr lang="it-IT"/>
        </a:p>
      </dgm:t>
    </dgm:pt>
    <dgm:pt modelId="{44FAA68D-F66D-463F-A8AE-6FD253B97A9E}" type="pres">
      <dgm:prSet presAssocID="{963882F6-E768-4ABA-ABAB-0A2C3172816D}" presName="composite" presStyleCnt="0"/>
      <dgm:spPr/>
    </dgm:pt>
    <dgm:pt modelId="{9978B0AA-8A44-409F-9710-19CC90D3098B}" type="pres">
      <dgm:prSet presAssocID="{963882F6-E768-4ABA-ABAB-0A2C3172816D}" presName="imgShp" presStyleLbl="fgImgPlace1" presStyleIdx="0" presStyleCnt="1" custLinFactNeighborX="-75995" custLinFactNeighborY="-1224"/>
      <dgm:spPr/>
    </dgm:pt>
    <dgm:pt modelId="{27D13F2C-200F-4745-B985-F73132AA6646}" type="pres">
      <dgm:prSet presAssocID="{963882F6-E768-4ABA-ABAB-0A2C3172816D}" presName="txShp" presStyleLbl="node1" presStyleIdx="0" presStyleCnt="1" custScaleX="149998">
        <dgm:presLayoutVars>
          <dgm:bulletEnabled val="1"/>
        </dgm:presLayoutVars>
      </dgm:prSet>
      <dgm:spPr/>
      <dgm:t>
        <a:bodyPr/>
        <a:lstStyle/>
        <a:p>
          <a:endParaRPr lang="it-IT"/>
        </a:p>
      </dgm:t>
    </dgm:pt>
  </dgm:ptLst>
  <dgm:cxnLst>
    <dgm:cxn modelId="{3BF70666-6B49-471E-8643-8C3D50895A60}" type="presOf" srcId="{416DB9CE-2233-41FE-B228-954FAF5015FE}" destId="{2A295BB4-70E7-4160-94C7-00BCA789DD97}" srcOrd="0" destOrd="0" presId="urn:microsoft.com/office/officeart/2005/8/layout/vList3"/>
    <dgm:cxn modelId="{E22D43DE-22B1-41D6-8A61-847D215339F0}" type="presOf" srcId="{963882F6-E768-4ABA-ABAB-0A2C3172816D}" destId="{27D13F2C-200F-4745-B985-F73132AA6646}" srcOrd="0" destOrd="0" presId="urn:microsoft.com/office/officeart/2005/8/layout/vList3"/>
    <dgm:cxn modelId="{CA74332C-B0F3-43E5-9D1F-AF8FC33E526D}" srcId="{416DB9CE-2233-41FE-B228-954FAF5015FE}" destId="{963882F6-E768-4ABA-ABAB-0A2C3172816D}" srcOrd="0" destOrd="0" parTransId="{998EEB4C-AED0-4416-AA76-1ACF452CFC23}" sibTransId="{308230B1-62E3-4817-8448-F7B497827CF1}"/>
    <dgm:cxn modelId="{1988EE4C-B15F-4F3D-A19D-9BEB0AD6EBBA}" type="presParOf" srcId="{2A295BB4-70E7-4160-94C7-00BCA789DD97}" destId="{44FAA68D-F66D-463F-A8AE-6FD253B97A9E}" srcOrd="0" destOrd="0" presId="urn:microsoft.com/office/officeart/2005/8/layout/vList3"/>
    <dgm:cxn modelId="{B34F91CE-99C3-4171-9775-10FA47D0DED2}" type="presParOf" srcId="{44FAA68D-F66D-463F-A8AE-6FD253B97A9E}" destId="{9978B0AA-8A44-409F-9710-19CC90D3098B}" srcOrd="0" destOrd="0" presId="urn:microsoft.com/office/officeart/2005/8/layout/vList3"/>
    <dgm:cxn modelId="{E4F9765B-285B-4B41-B898-8CDB794C181C}" type="presParOf" srcId="{44FAA68D-F66D-463F-A8AE-6FD253B97A9E}" destId="{27D13F2C-200F-4745-B985-F73132AA6646}" srcOrd="1" destOrd="0" presId="urn:microsoft.com/office/officeart/2005/8/layout/v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7D13F2C-200F-4745-B985-F73132AA6646}">
      <dsp:nvSpPr>
        <dsp:cNvPr id="0" name=""/>
        <dsp:cNvSpPr/>
      </dsp:nvSpPr>
      <dsp:spPr>
        <a:xfrm rot="10800000">
          <a:off x="10341" y="558"/>
          <a:ext cx="8208916" cy="1141883"/>
        </a:xfrm>
        <a:prstGeom prst="homePlate">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3539" tIns="125730" rIns="234696" bIns="125730" numCol="1" spcCol="1270" anchor="ctr" anchorCtr="0">
          <a:noAutofit/>
        </a:bodyPr>
        <a:lstStyle/>
        <a:p>
          <a:pPr lvl="0" algn="ctr" defTabSz="1466850" rtl="0">
            <a:lnSpc>
              <a:spcPct val="90000"/>
            </a:lnSpc>
            <a:spcBef>
              <a:spcPct val="0"/>
            </a:spcBef>
            <a:spcAft>
              <a:spcPct val="35000"/>
            </a:spcAft>
          </a:pPr>
          <a:r>
            <a:rPr lang="it-IT" sz="3300" b="1" kern="1200" dirty="0" err="1" smtClean="0">
              <a:solidFill>
                <a:srgbClr val="FFFF00"/>
              </a:solidFill>
              <a:latin typeface="Arial" pitchFamily="34" charset="0"/>
              <a:cs typeface="Arial" pitchFamily="34" charset="0"/>
            </a:rPr>
            <a:t>I.I.S.S.</a:t>
          </a:r>
          <a:r>
            <a:rPr lang="it-IT" sz="3300" b="1" kern="1200" dirty="0" smtClean="0">
              <a:solidFill>
                <a:srgbClr val="FFFF00"/>
              </a:solidFill>
              <a:latin typeface="Arial" pitchFamily="34" charset="0"/>
              <a:cs typeface="Arial" pitchFamily="34" charset="0"/>
            </a:rPr>
            <a:t> “G. PAVONCELLI” </a:t>
          </a:r>
        </a:p>
        <a:p>
          <a:pPr lvl="0" algn="ctr" defTabSz="1466850" rtl="0">
            <a:lnSpc>
              <a:spcPct val="90000"/>
            </a:lnSpc>
            <a:spcBef>
              <a:spcPct val="0"/>
            </a:spcBef>
            <a:spcAft>
              <a:spcPct val="35000"/>
            </a:spcAft>
          </a:pPr>
          <a:r>
            <a:rPr lang="it-IT" sz="2800" b="1" kern="1200" dirty="0" smtClean="0">
              <a:solidFill>
                <a:srgbClr val="FFFF00"/>
              </a:solidFill>
              <a:latin typeface="Arial" pitchFamily="34" charset="0"/>
              <a:cs typeface="Arial" pitchFamily="34" charset="0"/>
            </a:rPr>
            <a:t>Cerignola</a:t>
          </a:r>
          <a:endParaRPr lang="it-IT" sz="2800" b="1" kern="1200" dirty="0">
            <a:solidFill>
              <a:srgbClr val="FFFF00"/>
            </a:solidFill>
            <a:latin typeface="Arial" pitchFamily="34" charset="0"/>
            <a:cs typeface="Arial" pitchFamily="34" charset="0"/>
          </a:endParaRPr>
        </a:p>
      </dsp:txBody>
      <dsp:txXfrm rot="10800000">
        <a:off x="10341" y="558"/>
        <a:ext cx="8208916" cy="1141883"/>
      </dsp:txXfrm>
    </dsp:sp>
    <dsp:sp modelId="{9978B0AA-8A44-409F-9710-19CC90D3098B}">
      <dsp:nvSpPr>
        <dsp:cNvPr id="0" name=""/>
        <dsp:cNvSpPr/>
      </dsp:nvSpPr>
      <dsp:spPr>
        <a:xfrm>
          <a:off x="0" y="0"/>
          <a:ext cx="1141883" cy="1141883"/>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1CB152-23E9-4695-A993-DEB71575CD94}" type="datetimeFigureOut">
              <a:rPr lang="it-IT" smtClean="0"/>
              <a:pPr/>
              <a:t>10/09/2019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0642DF-C44F-4DED-9D2B-91479A3DAEDD}" type="slidenum">
              <a:rPr lang="it-IT" smtClean="0"/>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4C477B-A94A-47B2-9E7F-BCA3327DE820}" type="datetimeFigureOut">
              <a:rPr lang="it-IT" smtClean="0"/>
              <a:pPr/>
              <a:t>10/09/2019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923092-4050-40B4-BC7D-A600EA54B72E}"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D27313E-3533-475F-AEFA-ADA6A8CD8B11}" type="datetime1">
              <a:rPr lang="it-IT" smtClean="0"/>
              <a:pPr/>
              <a:t>10/09/2019</a:t>
            </a:fld>
            <a:endParaRPr lang="it-IT"/>
          </a:p>
        </p:txBody>
      </p:sp>
      <p:sp>
        <p:nvSpPr>
          <p:cNvPr id="5" name="Segnaposto piè di pagina 4"/>
          <p:cNvSpPr>
            <a:spLocks noGrp="1"/>
          </p:cNvSpPr>
          <p:nvPr>
            <p:ph type="ftr" sz="quarter" idx="11"/>
          </p:nvPr>
        </p:nvSpPr>
        <p:spPr/>
        <p:txBody>
          <a:bodyPr/>
          <a:lstStyle/>
          <a:p>
            <a:r>
              <a:rPr lang="it-IT" smtClean="0"/>
              <a:t>iiss pavoncelli cerignola</a:t>
            </a:r>
            <a:endParaRPr lang="it-IT"/>
          </a:p>
        </p:txBody>
      </p:sp>
      <p:sp>
        <p:nvSpPr>
          <p:cNvPr id="6" name="Segnaposto numero diapositiva 5"/>
          <p:cNvSpPr>
            <a:spLocks noGrp="1"/>
          </p:cNvSpPr>
          <p:nvPr>
            <p:ph type="sldNum" sz="quarter" idx="12"/>
          </p:nvPr>
        </p:nvSpPr>
        <p:spPr/>
        <p:txBody>
          <a:bodyPr/>
          <a:lstStyle/>
          <a:p>
            <a:fld id="{D698822B-2C46-4A67-AA1D-4855120C361D}" type="slidenum">
              <a:rPr lang="it-IT" smtClean="0"/>
              <a:pPr/>
              <a:t>‹N›</a:t>
            </a:fld>
            <a:endParaRPr lang="it-IT"/>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19F60ED-419B-44D5-AAB6-0622B4EF9193}" type="datetime1">
              <a:rPr lang="it-IT" smtClean="0"/>
              <a:pPr/>
              <a:t>10/09/2019</a:t>
            </a:fld>
            <a:endParaRPr lang="it-IT"/>
          </a:p>
        </p:txBody>
      </p:sp>
      <p:sp>
        <p:nvSpPr>
          <p:cNvPr id="5" name="Segnaposto piè di pagina 4"/>
          <p:cNvSpPr>
            <a:spLocks noGrp="1"/>
          </p:cNvSpPr>
          <p:nvPr>
            <p:ph type="ftr" sz="quarter" idx="11"/>
          </p:nvPr>
        </p:nvSpPr>
        <p:spPr/>
        <p:txBody>
          <a:bodyPr/>
          <a:lstStyle/>
          <a:p>
            <a:r>
              <a:rPr lang="it-IT" smtClean="0"/>
              <a:t>iiss pavoncelli cerignola</a:t>
            </a:r>
            <a:endParaRPr lang="it-IT"/>
          </a:p>
        </p:txBody>
      </p:sp>
      <p:sp>
        <p:nvSpPr>
          <p:cNvPr id="6" name="Segnaposto numero diapositiva 5"/>
          <p:cNvSpPr>
            <a:spLocks noGrp="1"/>
          </p:cNvSpPr>
          <p:nvPr>
            <p:ph type="sldNum" sz="quarter" idx="12"/>
          </p:nvPr>
        </p:nvSpPr>
        <p:spPr/>
        <p:txBody>
          <a:bodyPr/>
          <a:lstStyle/>
          <a:p>
            <a:fld id="{D698822B-2C46-4A67-AA1D-4855120C361D}" type="slidenum">
              <a:rPr lang="it-IT" smtClean="0"/>
              <a:pPr/>
              <a:t>‹N›</a:t>
            </a:fld>
            <a:endParaRPr lang="it-IT"/>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08AFEF7-C8A5-498A-8600-04B10DDD209F}" type="datetime1">
              <a:rPr lang="it-IT" smtClean="0"/>
              <a:pPr/>
              <a:t>10/09/2019</a:t>
            </a:fld>
            <a:endParaRPr lang="it-IT"/>
          </a:p>
        </p:txBody>
      </p:sp>
      <p:sp>
        <p:nvSpPr>
          <p:cNvPr id="5" name="Segnaposto piè di pagina 4"/>
          <p:cNvSpPr>
            <a:spLocks noGrp="1"/>
          </p:cNvSpPr>
          <p:nvPr>
            <p:ph type="ftr" sz="quarter" idx="11"/>
          </p:nvPr>
        </p:nvSpPr>
        <p:spPr/>
        <p:txBody>
          <a:bodyPr/>
          <a:lstStyle/>
          <a:p>
            <a:r>
              <a:rPr lang="it-IT" smtClean="0"/>
              <a:t>iiss pavoncelli cerignola</a:t>
            </a:r>
            <a:endParaRPr lang="it-IT"/>
          </a:p>
        </p:txBody>
      </p:sp>
      <p:sp>
        <p:nvSpPr>
          <p:cNvPr id="6" name="Segnaposto numero diapositiva 5"/>
          <p:cNvSpPr>
            <a:spLocks noGrp="1"/>
          </p:cNvSpPr>
          <p:nvPr>
            <p:ph type="sldNum" sz="quarter" idx="12"/>
          </p:nvPr>
        </p:nvSpPr>
        <p:spPr/>
        <p:txBody>
          <a:bodyPr/>
          <a:lstStyle/>
          <a:p>
            <a:fld id="{D698822B-2C46-4A67-AA1D-4855120C361D}" type="slidenum">
              <a:rPr lang="it-IT" smtClean="0"/>
              <a:pPr/>
              <a:t>‹N›</a:t>
            </a:fld>
            <a:endParaRPr lang="it-IT"/>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BCF738F-9A78-48B3-B0CA-89D889E8E21C}" type="datetime1">
              <a:rPr lang="it-IT" smtClean="0"/>
              <a:pPr/>
              <a:t>10/09/2019</a:t>
            </a:fld>
            <a:endParaRPr lang="it-IT"/>
          </a:p>
        </p:txBody>
      </p:sp>
      <p:sp>
        <p:nvSpPr>
          <p:cNvPr id="5" name="Segnaposto piè di pagina 4"/>
          <p:cNvSpPr>
            <a:spLocks noGrp="1"/>
          </p:cNvSpPr>
          <p:nvPr>
            <p:ph type="ftr" sz="quarter" idx="11"/>
          </p:nvPr>
        </p:nvSpPr>
        <p:spPr/>
        <p:txBody>
          <a:bodyPr/>
          <a:lstStyle/>
          <a:p>
            <a:r>
              <a:rPr lang="it-IT" smtClean="0"/>
              <a:t>iiss pavoncelli cerignola</a:t>
            </a:r>
            <a:endParaRPr lang="it-IT"/>
          </a:p>
        </p:txBody>
      </p:sp>
      <p:sp>
        <p:nvSpPr>
          <p:cNvPr id="6" name="Segnaposto numero diapositiva 5"/>
          <p:cNvSpPr>
            <a:spLocks noGrp="1"/>
          </p:cNvSpPr>
          <p:nvPr>
            <p:ph type="sldNum" sz="quarter" idx="12"/>
          </p:nvPr>
        </p:nvSpPr>
        <p:spPr/>
        <p:txBody>
          <a:bodyPr/>
          <a:lstStyle/>
          <a:p>
            <a:fld id="{D698822B-2C46-4A67-AA1D-4855120C361D}" type="slidenum">
              <a:rPr lang="it-IT" smtClean="0"/>
              <a:pPr/>
              <a:t>‹N›</a:t>
            </a:fld>
            <a:endParaRPr lang="it-IT"/>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2296526-048B-45B6-8110-F2920FD0A12A}" type="datetime1">
              <a:rPr lang="it-IT" smtClean="0"/>
              <a:pPr/>
              <a:t>10/09/2019</a:t>
            </a:fld>
            <a:endParaRPr lang="it-IT"/>
          </a:p>
        </p:txBody>
      </p:sp>
      <p:sp>
        <p:nvSpPr>
          <p:cNvPr id="5" name="Segnaposto piè di pagina 4"/>
          <p:cNvSpPr>
            <a:spLocks noGrp="1"/>
          </p:cNvSpPr>
          <p:nvPr>
            <p:ph type="ftr" sz="quarter" idx="11"/>
          </p:nvPr>
        </p:nvSpPr>
        <p:spPr/>
        <p:txBody>
          <a:bodyPr/>
          <a:lstStyle/>
          <a:p>
            <a:r>
              <a:rPr lang="it-IT" smtClean="0"/>
              <a:t>iiss pavoncelli cerignola</a:t>
            </a:r>
            <a:endParaRPr lang="it-IT"/>
          </a:p>
        </p:txBody>
      </p:sp>
      <p:sp>
        <p:nvSpPr>
          <p:cNvPr id="6" name="Segnaposto numero diapositiva 5"/>
          <p:cNvSpPr>
            <a:spLocks noGrp="1"/>
          </p:cNvSpPr>
          <p:nvPr>
            <p:ph type="sldNum" sz="quarter" idx="12"/>
          </p:nvPr>
        </p:nvSpPr>
        <p:spPr/>
        <p:txBody>
          <a:bodyPr/>
          <a:lstStyle/>
          <a:p>
            <a:fld id="{D698822B-2C46-4A67-AA1D-4855120C361D}" type="slidenum">
              <a:rPr lang="it-IT" smtClean="0"/>
              <a:pPr/>
              <a:t>‹N›</a:t>
            </a:fld>
            <a:endParaRPr lang="it-IT"/>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119A714-C80A-43C5-B9A6-084C0132326E}" type="datetime1">
              <a:rPr lang="it-IT" smtClean="0"/>
              <a:pPr/>
              <a:t>10/09/2019</a:t>
            </a:fld>
            <a:endParaRPr lang="it-IT"/>
          </a:p>
        </p:txBody>
      </p:sp>
      <p:sp>
        <p:nvSpPr>
          <p:cNvPr id="6" name="Segnaposto piè di pagina 5"/>
          <p:cNvSpPr>
            <a:spLocks noGrp="1"/>
          </p:cNvSpPr>
          <p:nvPr>
            <p:ph type="ftr" sz="quarter" idx="11"/>
          </p:nvPr>
        </p:nvSpPr>
        <p:spPr/>
        <p:txBody>
          <a:bodyPr/>
          <a:lstStyle/>
          <a:p>
            <a:r>
              <a:rPr lang="it-IT" smtClean="0"/>
              <a:t>iiss pavoncelli cerignola</a:t>
            </a:r>
            <a:endParaRPr lang="it-IT"/>
          </a:p>
        </p:txBody>
      </p:sp>
      <p:sp>
        <p:nvSpPr>
          <p:cNvPr id="7" name="Segnaposto numero diapositiva 6"/>
          <p:cNvSpPr>
            <a:spLocks noGrp="1"/>
          </p:cNvSpPr>
          <p:nvPr>
            <p:ph type="sldNum" sz="quarter" idx="12"/>
          </p:nvPr>
        </p:nvSpPr>
        <p:spPr/>
        <p:txBody>
          <a:bodyPr/>
          <a:lstStyle/>
          <a:p>
            <a:fld id="{D698822B-2C46-4A67-AA1D-4855120C361D}" type="slidenum">
              <a:rPr lang="it-IT" smtClean="0"/>
              <a:pPr/>
              <a:t>‹N›</a:t>
            </a:fld>
            <a:endParaRPr lang="it-IT"/>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97964E4-9ACB-43E6-B3CF-1872DD43B18D}" type="datetime1">
              <a:rPr lang="it-IT" smtClean="0"/>
              <a:pPr/>
              <a:t>10/09/2019</a:t>
            </a:fld>
            <a:endParaRPr lang="it-IT"/>
          </a:p>
        </p:txBody>
      </p:sp>
      <p:sp>
        <p:nvSpPr>
          <p:cNvPr id="8" name="Segnaposto piè di pagina 7"/>
          <p:cNvSpPr>
            <a:spLocks noGrp="1"/>
          </p:cNvSpPr>
          <p:nvPr>
            <p:ph type="ftr" sz="quarter" idx="11"/>
          </p:nvPr>
        </p:nvSpPr>
        <p:spPr/>
        <p:txBody>
          <a:bodyPr/>
          <a:lstStyle/>
          <a:p>
            <a:r>
              <a:rPr lang="it-IT" smtClean="0"/>
              <a:t>iiss pavoncelli cerignola</a:t>
            </a:r>
            <a:endParaRPr lang="it-IT"/>
          </a:p>
        </p:txBody>
      </p:sp>
      <p:sp>
        <p:nvSpPr>
          <p:cNvPr id="9" name="Segnaposto numero diapositiva 8"/>
          <p:cNvSpPr>
            <a:spLocks noGrp="1"/>
          </p:cNvSpPr>
          <p:nvPr>
            <p:ph type="sldNum" sz="quarter" idx="12"/>
          </p:nvPr>
        </p:nvSpPr>
        <p:spPr/>
        <p:txBody>
          <a:bodyPr/>
          <a:lstStyle/>
          <a:p>
            <a:fld id="{D698822B-2C46-4A67-AA1D-4855120C361D}" type="slidenum">
              <a:rPr lang="it-IT" smtClean="0"/>
              <a:pPr/>
              <a:t>‹N›</a:t>
            </a:fld>
            <a:endParaRPr lang="it-IT"/>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5CA1F3A-EB85-4211-A251-513699AC5703}" type="datetime1">
              <a:rPr lang="it-IT" smtClean="0"/>
              <a:pPr/>
              <a:t>10/09/2019</a:t>
            </a:fld>
            <a:endParaRPr lang="it-IT"/>
          </a:p>
        </p:txBody>
      </p:sp>
      <p:sp>
        <p:nvSpPr>
          <p:cNvPr id="4" name="Segnaposto piè di pagina 3"/>
          <p:cNvSpPr>
            <a:spLocks noGrp="1"/>
          </p:cNvSpPr>
          <p:nvPr>
            <p:ph type="ftr" sz="quarter" idx="11"/>
          </p:nvPr>
        </p:nvSpPr>
        <p:spPr/>
        <p:txBody>
          <a:bodyPr/>
          <a:lstStyle/>
          <a:p>
            <a:r>
              <a:rPr lang="it-IT" smtClean="0"/>
              <a:t>iiss pavoncelli cerignola</a:t>
            </a:r>
            <a:endParaRPr lang="it-IT"/>
          </a:p>
        </p:txBody>
      </p:sp>
      <p:sp>
        <p:nvSpPr>
          <p:cNvPr id="5" name="Segnaposto numero diapositiva 4"/>
          <p:cNvSpPr>
            <a:spLocks noGrp="1"/>
          </p:cNvSpPr>
          <p:nvPr>
            <p:ph type="sldNum" sz="quarter" idx="12"/>
          </p:nvPr>
        </p:nvSpPr>
        <p:spPr/>
        <p:txBody>
          <a:bodyPr/>
          <a:lstStyle/>
          <a:p>
            <a:fld id="{D698822B-2C46-4A67-AA1D-4855120C361D}" type="slidenum">
              <a:rPr lang="it-IT" smtClean="0"/>
              <a:pPr/>
              <a:t>‹N›</a:t>
            </a:fld>
            <a:endParaRPr lang="it-IT"/>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7A3A6F8-85B7-4920-944A-C6664028DECF}" type="datetime1">
              <a:rPr lang="it-IT" smtClean="0"/>
              <a:pPr/>
              <a:t>10/09/2019</a:t>
            </a:fld>
            <a:endParaRPr lang="it-IT"/>
          </a:p>
        </p:txBody>
      </p:sp>
      <p:sp>
        <p:nvSpPr>
          <p:cNvPr id="3" name="Segnaposto piè di pagina 2"/>
          <p:cNvSpPr>
            <a:spLocks noGrp="1"/>
          </p:cNvSpPr>
          <p:nvPr>
            <p:ph type="ftr" sz="quarter" idx="11"/>
          </p:nvPr>
        </p:nvSpPr>
        <p:spPr/>
        <p:txBody>
          <a:bodyPr/>
          <a:lstStyle/>
          <a:p>
            <a:r>
              <a:rPr lang="it-IT" smtClean="0"/>
              <a:t>iiss pavoncelli cerignola</a:t>
            </a:r>
            <a:endParaRPr lang="it-IT"/>
          </a:p>
        </p:txBody>
      </p:sp>
      <p:sp>
        <p:nvSpPr>
          <p:cNvPr id="4" name="Segnaposto numero diapositiva 3"/>
          <p:cNvSpPr>
            <a:spLocks noGrp="1"/>
          </p:cNvSpPr>
          <p:nvPr>
            <p:ph type="sldNum" sz="quarter" idx="12"/>
          </p:nvPr>
        </p:nvSpPr>
        <p:spPr/>
        <p:txBody>
          <a:bodyPr/>
          <a:lstStyle/>
          <a:p>
            <a:fld id="{D698822B-2C46-4A67-AA1D-4855120C361D}" type="slidenum">
              <a:rPr lang="it-IT" smtClean="0"/>
              <a:pPr/>
              <a:t>‹N›</a:t>
            </a:fld>
            <a:endParaRPr lang="it-IT"/>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8720F7-88B0-4F7C-B16B-458A5C5319F0}" type="datetime1">
              <a:rPr lang="it-IT" smtClean="0"/>
              <a:pPr/>
              <a:t>10/09/2019</a:t>
            </a:fld>
            <a:endParaRPr lang="it-IT"/>
          </a:p>
        </p:txBody>
      </p:sp>
      <p:sp>
        <p:nvSpPr>
          <p:cNvPr id="6" name="Segnaposto piè di pagina 5"/>
          <p:cNvSpPr>
            <a:spLocks noGrp="1"/>
          </p:cNvSpPr>
          <p:nvPr>
            <p:ph type="ftr" sz="quarter" idx="11"/>
          </p:nvPr>
        </p:nvSpPr>
        <p:spPr/>
        <p:txBody>
          <a:bodyPr/>
          <a:lstStyle/>
          <a:p>
            <a:r>
              <a:rPr lang="it-IT" smtClean="0"/>
              <a:t>iiss pavoncelli cerignola</a:t>
            </a:r>
            <a:endParaRPr lang="it-IT"/>
          </a:p>
        </p:txBody>
      </p:sp>
      <p:sp>
        <p:nvSpPr>
          <p:cNvPr id="7" name="Segnaposto numero diapositiva 6"/>
          <p:cNvSpPr>
            <a:spLocks noGrp="1"/>
          </p:cNvSpPr>
          <p:nvPr>
            <p:ph type="sldNum" sz="quarter" idx="12"/>
          </p:nvPr>
        </p:nvSpPr>
        <p:spPr/>
        <p:txBody>
          <a:bodyPr/>
          <a:lstStyle/>
          <a:p>
            <a:fld id="{D698822B-2C46-4A67-AA1D-4855120C361D}" type="slidenum">
              <a:rPr lang="it-IT" smtClean="0"/>
              <a:pPr/>
              <a:t>‹N›</a:t>
            </a:fld>
            <a:endParaRPr lang="it-IT"/>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82B43AC-2F49-41CE-9DF9-C2597FF2F832}" type="datetime1">
              <a:rPr lang="it-IT" smtClean="0"/>
              <a:pPr/>
              <a:t>10/09/2019</a:t>
            </a:fld>
            <a:endParaRPr lang="it-IT"/>
          </a:p>
        </p:txBody>
      </p:sp>
      <p:sp>
        <p:nvSpPr>
          <p:cNvPr id="6" name="Segnaposto piè di pagina 5"/>
          <p:cNvSpPr>
            <a:spLocks noGrp="1"/>
          </p:cNvSpPr>
          <p:nvPr>
            <p:ph type="ftr" sz="quarter" idx="11"/>
          </p:nvPr>
        </p:nvSpPr>
        <p:spPr/>
        <p:txBody>
          <a:bodyPr/>
          <a:lstStyle/>
          <a:p>
            <a:r>
              <a:rPr lang="it-IT" smtClean="0"/>
              <a:t>iiss pavoncelli cerignola</a:t>
            </a:r>
            <a:endParaRPr lang="it-IT"/>
          </a:p>
        </p:txBody>
      </p:sp>
      <p:sp>
        <p:nvSpPr>
          <p:cNvPr id="7" name="Segnaposto numero diapositiva 6"/>
          <p:cNvSpPr>
            <a:spLocks noGrp="1"/>
          </p:cNvSpPr>
          <p:nvPr>
            <p:ph type="sldNum" sz="quarter" idx="12"/>
          </p:nvPr>
        </p:nvSpPr>
        <p:spPr/>
        <p:txBody>
          <a:bodyPr/>
          <a:lstStyle/>
          <a:p>
            <a:fld id="{D698822B-2C46-4A67-AA1D-4855120C361D}" type="slidenum">
              <a:rPr lang="it-IT" smtClean="0"/>
              <a:pPr/>
              <a:t>‹N›</a:t>
            </a:fld>
            <a:endParaRPr lang="it-IT"/>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21BC6F-0118-4B43-BB9C-80CC469A3797}" type="datetime1">
              <a:rPr lang="it-IT" smtClean="0"/>
              <a:pPr/>
              <a:t>10/09/2019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iiss pavoncelli cerignola</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98822B-2C46-4A67-AA1D-4855120C361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r>
              <a:rPr lang="it-IT" smtClean="0"/>
              <a:t>iiss pavoncelli cerignola</a:t>
            </a:r>
            <a:endParaRPr lang="it-IT"/>
          </a:p>
        </p:txBody>
      </p:sp>
      <p:graphicFrame>
        <p:nvGraphicFramePr>
          <p:cNvPr id="5" name="Diagramma 4"/>
          <p:cNvGraphicFramePr/>
          <p:nvPr/>
        </p:nvGraphicFramePr>
        <p:xfrm>
          <a:off x="467544" y="548680"/>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ttangolo arrotondato 5"/>
          <p:cNvSpPr/>
          <p:nvPr/>
        </p:nvSpPr>
        <p:spPr>
          <a:xfrm>
            <a:off x="683568" y="1988840"/>
            <a:ext cx="8208912" cy="439248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0"/>
              </a:spcBef>
              <a:defRPr/>
            </a:pPr>
            <a:endParaRPr lang="it-IT" sz="4000" dirty="0" smtClean="0">
              <a:solidFill>
                <a:srgbClr val="FF0000"/>
              </a:solidFill>
              <a:latin typeface="Arial Black" pitchFamily="34" charset="0"/>
              <a:cs typeface="Arial" pitchFamily="34" charset="0"/>
            </a:endParaRPr>
          </a:p>
          <a:p>
            <a:pPr lvl="0" algn="ctr">
              <a:spcBef>
                <a:spcPct val="0"/>
              </a:spcBef>
              <a:defRPr/>
            </a:pPr>
            <a:endParaRPr lang="it-IT" sz="4000" dirty="0" smtClean="0">
              <a:solidFill>
                <a:srgbClr val="FF0000"/>
              </a:solidFill>
              <a:latin typeface="Arial Black" pitchFamily="34" charset="0"/>
              <a:cs typeface="Arial" pitchFamily="34" charset="0"/>
            </a:endParaRPr>
          </a:p>
          <a:p>
            <a:pPr algn="ctr"/>
            <a:endParaRPr lang="it-IT" sz="2800" dirty="0" smtClean="0">
              <a:solidFill>
                <a:srgbClr val="FF0000"/>
              </a:solidFill>
              <a:latin typeface="Arial Black" pitchFamily="34" charset="0"/>
              <a:cs typeface="Arial" pitchFamily="34" charset="0"/>
            </a:endParaRPr>
          </a:p>
          <a:p>
            <a:pPr algn="ctr"/>
            <a:endParaRPr lang="it-IT" sz="2000" dirty="0" smtClean="0">
              <a:solidFill>
                <a:srgbClr val="FF0000"/>
              </a:solidFill>
              <a:latin typeface="Arial Black" pitchFamily="34" charset="0"/>
              <a:cs typeface="Arial" pitchFamily="34" charset="0"/>
            </a:endParaRPr>
          </a:p>
          <a:p>
            <a:pPr algn="ctr"/>
            <a:r>
              <a:rPr lang="it-IT" sz="2400" dirty="0" smtClean="0">
                <a:solidFill>
                  <a:srgbClr val="FF0000"/>
                </a:solidFill>
                <a:latin typeface="Arial Black" pitchFamily="34" charset="0"/>
                <a:cs typeface="Arial" pitchFamily="34" charset="0"/>
              </a:rPr>
              <a:t>“Le variabili nei nuovi percorsi professionali”</a:t>
            </a:r>
          </a:p>
          <a:p>
            <a:pPr algn="ctr"/>
            <a:endParaRPr lang="it-IT" dirty="0" smtClean="0">
              <a:solidFill>
                <a:srgbClr val="FF0000"/>
              </a:solidFill>
              <a:latin typeface="Arial Black" pitchFamily="34" charset="0"/>
              <a:cs typeface="Arial" pitchFamily="34" charset="0"/>
            </a:endParaRPr>
          </a:p>
          <a:p>
            <a:pPr algn="ctr"/>
            <a:r>
              <a:rPr lang="it-IT" dirty="0" smtClean="0">
                <a:solidFill>
                  <a:srgbClr val="FF0000"/>
                </a:solidFill>
                <a:latin typeface="Arial Black" pitchFamily="34" charset="0"/>
                <a:cs typeface="Arial" pitchFamily="34" charset="0"/>
              </a:rPr>
              <a:t>“</a:t>
            </a:r>
            <a:r>
              <a:rPr lang="it-IT" b="1" dirty="0" smtClean="0">
                <a:solidFill>
                  <a:srgbClr val="FF0000"/>
                </a:solidFill>
                <a:latin typeface="Arial Black" pitchFamily="34" charset="0"/>
              </a:rPr>
              <a:t>Decreto 24 maggio 2018, n.92” </a:t>
            </a:r>
          </a:p>
          <a:p>
            <a:pPr algn="ctr"/>
            <a:r>
              <a:rPr lang="it-IT" b="1" dirty="0" smtClean="0">
                <a:solidFill>
                  <a:srgbClr val="FF0000"/>
                </a:solidFill>
                <a:latin typeface="Arial Black" pitchFamily="34" charset="0"/>
              </a:rPr>
              <a:t>Regolamento di disciplina dei profili di uscita degli indirizzi di studio IP</a:t>
            </a:r>
            <a:endParaRPr lang="it-IT" dirty="0" smtClean="0">
              <a:solidFill>
                <a:srgbClr val="FF0000"/>
              </a:solidFill>
              <a:latin typeface="Arial Black" pitchFamily="34" charset="0"/>
            </a:endParaRPr>
          </a:p>
          <a:p>
            <a:pPr algn="ctr"/>
            <a:r>
              <a:rPr lang="it-IT" sz="1600" b="1" dirty="0" smtClean="0">
                <a:solidFill>
                  <a:srgbClr val="FF0000"/>
                </a:solidFill>
              </a:rPr>
              <a:t>ex art.3, comma 3 </a:t>
            </a:r>
            <a:r>
              <a:rPr lang="it-IT" sz="1600" b="1" dirty="0" err="1" smtClean="0">
                <a:solidFill>
                  <a:srgbClr val="FF0000"/>
                </a:solidFill>
              </a:rPr>
              <a:t>D.Lgs</a:t>
            </a:r>
            <a:r>
              <a:rPr lang="it-IT" sz="1600" b="1" dirty="0" smtClean="0">
                <a:solidFill>
                  <a:srgbClr val="FF0000"/>
                </a:solidFill>
              </a:rPr>
              <a:t> n.61/2017</a:t>
            </a:r>
            <a:r>
              <a:rPr lang="it-IT" sz="2800" dirty="0" smtClean="0">
                <a:solidFill>
                  <a:srgbClr val="FF0000"/>
                </a:solidFill>
                <a:latin typeface="Arial Black" pitchFamily="34" charset="0"/>
                <a:cs typeface="Arial" pitchFamily="34" charset="0"/>
              </a:rPr>
              <a:t/>
            </a:r>
            <a:br>
              <a:rPr lang="it-IT" sz="2800" dirty="0" smtClean="0">
                <a:solidFill>
                  <a:srgbClr val="FF0000"/>
                </a:solidFill>
                <a:latin typeface="Arial Black" pitchFamily="34" charset="0"/>
                <a:cs typeface="Arial" pitchFamily="34" charset="0"/>
              </a:rPr>
            </a:br>
            <a:endParaRPr lang="it-IT" sz="2800" b="1" dirty="0" smtClean="0">
              <a:solidFill>
                <a:srgbClr val="0070C0"/>
              </a:solidFill>
              <a:latin typeface="Arial" pitchFamily="34" charset="0"/>
              <a:cs typeface="Arial" pitchFamily="34" charset="0"/>
            </a:endParaRPr>
          </a:p>
          <a:p>
            <a:pPr lvl="0" algn="ctr">
              <a:spcBef>
                <a:spcPct val="0"/>
              </a:spcBef>
              <a:defRPr/>
            </a:pPr>
            <a:endParaRPr lang="it-IT" sz="1200" b="1" dirty="0" smtClean="0">
              <a:solidFill>
                <a:srgbClr val="0070C0"/>
              </a:solidFill>
              <a:latin typeface="Arial" pitchFamily="34" charset="0"/>
              <a:cs typeface="Arial" pitchFamily="34" charset="0"/>
            </a:endParaRPr>
          </a:p>
          <a:p>
            <a:pPr lvl="0" algn="ctr">
              <a:spcBef>
                <a:spcPct val="0"/>
              </a:spcBef>
              <a:defRPr/>
            </a:pPr>
            <a:r>
              <a:rPr lang="it-IT" sz="2400" b="1" dirty="0" smtClean="0">
                <a:solidFill>
                  <a:srgbClr val="0070C0"/>
                </a:solidFill>
                <a:latin typeface="Arial" pitchFamily="34" charset="0"/>
                <a:cs typeface="Arial" pitchFamily="34" charset="0"/>
              </a:rPr>
              <a:t>Formazione in servizio  personale docente</a:t>
            </a:r>
          </a:p>
          <a:p>
            <a:pPr lvl="0" algn="ctr">
              <a:spcBef>
                <a:spcPct val="0"/>
              </a:spcBef>
              <a:defRPr/>
            </a:pPr>
            <a:endParaRPr lang="it-IT" sz="2400" b="1" dirty="0" smtClean="0">
              <a:solidFill>
                <a:srgbClr val="0070C0"/>
              </a:solidFill>
              <a:latin typeface="Arial" pitchFamily="34" charset="0"/>
              <a:cs typeface="Arial" pitchFamily="34" charset="0"/>
            </a:endParaRPr>
          </a:p>
          <a:p>
            <a:pPr algn="ctr">
              <a:spcBef>
                <a:spcPct val="0"/>
              </a:spcBef>
              <a:defRPr/>
            </a:pPr>
            <a:endParaRPr lang="it-IT" sz="2400" b="1" dirty="0" smtClean="0">
              <a:solidFill>
                <a:schemeClr val="tx2"/>
              </a:solidFill>
              <a:latin typeface="Arial" pitchFamily="34" charset="0"/>
              <a:cs typeface="Arial" pitchFamily="34" charset="0"/>
            </a:endParaRPr>
          </a:p>
          <a:p>
            <a:pPr algn="ctr">
              <a:spcBef>
                <a:spcPct val="0"/>
              </a:spcBef>
              <a:defRPr/>
            </a:pPr>
            <a:r>
              <a:rPr lang="it-IT" sz="2400" b="1" dirty="0" smtClean="0">
                <a:solidFill>
                  <a:schemeClr val="tx2"/>
                </a:solidFill>
                <a:latin typeface="Arial" pitchFamily="34" charset="0"/>
                <a:cs typeface="Arial" pitchFamily="34" charset="0"/>
              </a:rPr>
              <a:t>anno scolastico 2019/20</a:t>
            </a:r>
          </a:p>
          <a:p>
            <a:pPr algn="ctr">
              <a:spcBef>
                <a:spcPct val="0"/>
              </a:spcBef>
              <a:defRPr/>
            </a:pPr>
            <a:endParaRPr lang="it-IT" sz="1200" b="1" dirty="0" smtClean="0">
              <a:solidFill>
                <a:schemeClr val="tx2"/>
              </a:solidFill>
              <a:latin typeface="Arial" pitchFamily="34" charset="0"/>
              <a:cs typeface="Arial" pitchFamily="34" charset="0"/>
            </a:endParaRPr>
          </a:p>
          <a:p>
            <a:pPr lvl="0" algn="ctr">
              <a:spcBef>
                <a:spcPct val="0"/>
              </a:spcBef>
              <a:defRPr/>
            </a:pPr>
            <a:r>
              <a:rPr lang="it-IT" sz="4800" dirty="0" smtClean="0">
                <a:solidFill>
                  <a:schemeClr val="tx2"/>
                </a:solidFill>
                <a:latin typeface="Arial Black" pitchFamily="34" charset="0"/>
                <a:cs typeface="Arial" pitchFamily="34" charset="0"/>
              </a:rPr>
              <a:t/>
            </a:r>
            <a:br>
              <a:rPr lang="it-IT" sz="4800" dirty="0" smtClean="0">
                <a:solidFill>
                  <a:schemeClr val="tx2"/>
                </a:solidFill>
                <a:latin typeface="Arial Black" pitchFamily="34" charset="0"/>
                <a:cs typeface="Arial" pitchFamily="34" charset="0"/>
              </a:rPr>
            </a:br>
            <a:endParaRPr lang="it-IT" sz="4800" dirty="0">
              <a:solidFill>
                <a:schemeClr val="tx1"/>
              </a:solidFill>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r>
              <a:rPr lang="it-IT" smtClean="0"/>
              <a:t>iiss pavoncelli cerignola</a:t>
            </a:r>
            <a:endParaRPr lang="it-IT"/>
          </a:p>
        </p:txBody>
      </p:sp>
      <p:sp>
        <p:nvSpPr>
          <p:cNvPr id="5" name="Segnaposto piè di pagina 3"/>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smtClean="0">
                <a:ln>
                  <a:noFill/>
                </a:ln>
                <a:solidFill>
                  <a:schemeClr val="tx1">
                    <a:tint val="75000"/>
                  </a:schemeClr>
                </a:solidFill>
                <a:effectLst/>
                <a:uLnTx/>
                <a:uFillTx/>
                <a:latin typeface="+mn-lt"/>
                <a:ea typeface="+mn-ea"/>
                <a:cs typeface="+mn-cs"/>
              </a:rPr>
              <a:t>iiss pavoncelli cerignola</a:t>
            </a:r>
            <a:endParaRPr kumimoji="0" lang="it-IT"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egnaposto contenuto 2"/>
          <p:cNvSpPr txBox="1">
            <a:spLocks/>
          </p:cNvSpPr>
          <p:nvPr/>
        </p:nvSpPr>
        <p:spPr>
          <a:xfrm>
            <a:off x="467544" y="1484784"/>
            <a:ext cx="8064896" cy="4608512"/>
          </a:xfrm>
          <a:prstGeom prst="rect">
            <a:avLst/>
          </a:prstGeom>
        </p:spPr>
        <p:txBody>
          <a:bodyPr>
            <a:normAutofit/>
          </a:bodyPr>
          <a:lstStyle/>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lang="it-IT" sz="2400" dirty="0" smtClean="0">
              <a:latin typeface="Arial" pitchFamily="34" charset="0"/>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lang="it-IT" sz="2400" dirty="0" smtClean="0">
                <a:latin typeface="Arial" pitchFamily="34" charset="0"/>
                <a:cs typeface="Arial" pitchFamily="34" charset="0"/>
              </a:rPr>
              <a:t>Con decreti del MIUR sono adottare le Linee guida per favorire e sostenere l’adozione del nuovo assetto didattico e organizzativo del biennio e del triennio dei percorsi IP.</a:t>
            </a: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lang="it-IT" sz="2400" dirty="0" smtClean="0">
                <a:latin typeface="Arial" pitchFamily="34" charset="0"/>
                <a:cs typeface="Arial" pitchFamily="34" charset="0"/>
              </a:rPr>
              <a:t>Le Linee guida relative al biennio ... sono adottate entro </a:t>
            </a:r>
            <a:r>
              <a:rPr lang="it-IT" sz="2400" b="1" dirty="0" smtClean="0">
                <a:solidFill>
                  <a:srgbClr val="FF0000"/>
                </a:solidFill>
                <a:latin typeface="Arial" pitchFamily="34" charset="0"/>
                <a:cs typeface="Arial" pitchFamily="34" charset="0"/>
              </a:rPr>
              <a:t>90</a:t>
            </a:r>
            <a:r>
              <a:rPr lang="it-IT" sz="2400" dirty="0" smtClean="0">
                <a:latin typeface="Arial" pitchFamily="34" charset="0"/>
                <a:cs typeface="Arial" pitchFamily="34" charset="0"/>
              </a:rPr>
              <a:t> </a:t>
            </a:r>
            <a:r>
              <a:rPr lang="it-IT" sz="2400" dirty="0" smtClean="0">
                <a:solidFill>
                  <a:srgbClr val="0070C0"/>
                </a:solidFill>
                <a:latin typeface="Arial" pitchFamily="34" charset="0"/>
                <a:cs typeface="Arial" pitchFamily="34" charset="0"/>
              </a:rPr>
              <a:t>(agosto 2018!?!) </a:t>
            </a:r>
            <a:r>
              <a:rPr lang="it-IT" sz="2400" dirty="0" smtClean="0">
                <a:latin typeface="Arial" pitchFamily="34" charset="0"/>
                <a:cs typeface="Arial" pitchFamily="34" charset="0"/>
              </a:rPr>
              <a:t>giorni dall’entrata in vigore del presente regolamento, quelle relative al triennio sono adottate entro </a:t>
            </a:r>
            <a:r>
              <a:rPr lang="it-IT" sz="2400" b="1" dirty="0" smtClean="0">
                <a:solidFill>
                  <a:srgbClr val="FF0000"/>
                </a:solidFill>
                <a:latin typeface="Arial" pitchFamily="34" charset="0"/>
                <a:cs typeface="Arial" pitchFamily="34" charset="0"/>
              </a:rPr>
              <a:t>180</a:t>
            </a:r>
            <a:r>
              <a:rPr lang="it-IT" sz="2400" dirty="0" smtClean="0">
                <a:latin typeface="Arial" pitchFamily="34" charset="0"/>
                <a:cs typeface="Arial" pitchFamily="34" charset="0"/>
              </a:rPr>
              <a:t> </a:t>
            </a:r>
            <a:r>
              <a:rPr lang="it-IT" sz="2400" dirty="0" smtClean="0">
                <a:solidFill>
                  <a:srgbClr val="0070C0"/>
                </a:solidFill>
                <a:latin typeface="Arial" pitchFamily="34" charset="0"/>
                <a:cs typeface="Arial" pitchFamily="34" charset="0"/>
              </a:rPr>
              <a:t>(novembre 2018!?!) </a:t>
            </a:r>
            <a:r>
              <a:rPr lang="it-IT" sz="2400" dirty="0" smtClean="0">
                <a:latin typeface="Arial" pitchFamily="34" charset="0"/>
                <a:cs typeface="Arial" pitchFamily="34" charset="0"/>
              </a:rPr>
              <a:t>giorni.</a:t>
            </a: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lang="it-IT" sz="2400" dirty="0" smtClean="0">
              <a:latin typeface="Arial" pitchFamily="34" charset="0"/>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lang="it-IT" sz="2400" dirty="0" smtClean="0">
              <a:latin typeface="Arial" pitchFamily="34" charset="0"/>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lang="it-IT" sz="2400" dirty="0" smtClean="0">
              <a:latin typeface="Arial" pitchFamily="34" charset="0"/>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smtClean="0">
              <a:ln>
                <a:noFill/>
              </a:ln>
              <a:solidFill>
                <a:srgbClr val="002060"/>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srgbClr val="002060"/>
              </a:solidFill>
              <a:effectLst/>
              <a:uLnTx/>
              <a:uFillTx/>
              <a:latin typeface="+mn-lt"/>
              <a:ea typeface="+mn-ea"/>
              <a:cs typeface="+mn-cs"/>
            </a:endParaRPr>
          </a:p>
        </p:txBody>
      </p:sp>
      <p:sp>
        <p:nvSpPr>
          <p:cNvPr id="7" name="Rettangolo 6"/>
          <p:cNvSpPr/>
          <p:nvPr/>
        </p:nvSpPr>
        <p:spPr>
          <a:xfrm>
            <a:off x="467544" y="332656"/>
            <a:ext cx="8280920" cy="1080120"/>
          </a:xfrm>
          <a:prstGeom prst="rect">
            <a:avLst/>
          </a:prstGeom>
          <a:solidFill>
            <a:schemeClr val="bg1"/>
          </a:solidFill>
          <a:ln>
            <a:solidFill>
              <a:srgbClr val="FF0000"/>
            </a:solidFill>
          </a:ln>
          <a:scene3d>
            <a:camera prst="obliqueTop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None/>
              <a:defRPr/>
            </a:pPr>
            <a:r>
              <a:rPr lang="it-IT" sz="3200" b="1" i="1" dirty="0" smtClean="0">
                <a:solidFill>
                  <a:schemeClr val="tx1"/>
                </a:solidFill>
                <a:latin typeface="Arial" pitchFamily="34" charset="0"/>
                <a:cs typeface="Arial" pitchFamily="34" charset="0"/>
              </a:rPr>
              <a:t>Art.4 – Passaggio al nuovo ordinamento</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3568" y="692696"/>
            <a:ext cx="8208912" cy="5832648"/>
          </a:xfrm>
        </p:spPr>
        <p:txBody>
          <a:bodyPr>
            <a:normAutofit fontScale="70000" lnSpcReduction="20000"/>
          </a:bodyPr>
          <a:lstStyle/>
          <a:p>
            <a:pPr marL="0" indent="0" algn="just">
              <a:lnSpc>
                <a:spcPct val="110000"/>
              </a:lnSpc>
              <a:buNone/>
            </a:pPr>
            <a:r>
              <a:rPr lang="it-IT" sz="3400" dirty="0" smtClean="0">
                <a:latin typeface="Arial" pitchFamily="34" charset="0"/>
                <a:cs typeface="Arial" pitchFamily="34" charset="0"/>
              </a:rPr>
              <a:t>La </a:t>
            </a:r>
            <a:r>
              <a:rPr lang="it-IT" sz="3400" b="1" dirty="0" smtClean="0">
                <a:solidFill>
                  <a:srgbClr val="FF0000"/>
                </a:solidFill>
                <a:latin typeface="Arial" pitchFamily="34" charset="0"/>
                <a:cs typeface="Arial" pitchFamily="34" charset="0"/>
              </a:rPr>
              <a:t>valutazione </a:t>
            </a:r>
            <a:r>
              <a:rPr lang="it-IT" sz="3400" dirty="0" smtClean="0">
                <a:latin typeface="Arial" pitchFamily="34" charset="0"/>
                <a:cs typeface="Arial" pitchFamily="34" charset="0"/>
              </a:rPr>
              <a:t>è effettuata in modo da accertare il livello delle competenze, abilità e conoscenze maturate da ciascuno studente in relazione alle </a:t>
            </a:r>
            <a:r>
              <a:rPr lang="it-IT" sz="3400" dirty="0" err="1" smtClean="0">
                <a:latin typeface="Arial" pitchFamily="34" charset="0"/>
                <a:cs typeface="Arial" pitchFamily="34" charset="0"/>
              </a:rPr>
              <a:t>uda</a:t>
            </a:r>
            <a:r>
              <a:rPr lang="it-IT" sz="3400" dirty="0" smtClean="0">
                <a:latin typeface="Arial" pitchFamily="34" charset="0"/>
                <a:cs typeface="Arial" pitchFamily="34" charset="0"/>
              </a:rPr>
              <a:t> nelle quali è strutturato il </a:t>
            </a:r>
            <a:r>
              <a:rPr lang="it-IT" sz="3400" dirty="0" err="1" smtClean="0">
                <a:latin typeface="Arial" pitchFamily="34" charset="0"/>
                <a:cs typeface="Arial" pitchFamily="34" charset="0"/>
              </a:rPr>
              <a:t>P.F.I</a:t>
            </a:r>
            <a:r>
              <a:rPr lang="it-IT" sz="3400" dirty="0" smtClean="0">
                <a:latin typeface="Arial" pitchFamily="34" charset="0"/>
                <a:cs typeface="Arial" pitchFamily="34" charset="0"/>
              </a:rPr>
              <a:t>.</a:t>
            </a:r>
          </a:p>
          <a:p>
            <a:pPr marL="0" indent="0" algn="just">
              <a:lnSpc>
                <a:spcPct val="110000"/>
              </a:lnSpc>
              <a:buNone/>
            </a:pPr>
            <a:r>
              <a:rPr lang="it-IT" sz="3400" dirty="0" smtClean="0">
                <a:latin typeface="Arial" pitchFamily="34" charset="0"/>
                <a:cs typeface="Arial" pitchFamily="34" charset="0"/>
              </a:rPr>
              <a:t>Le istituzioni scolastiche di IP effettuano, al termine del primo anno </a:t>
            </a:r>
            <a:r>
              <a:rPr lang="it-IT" sz="3400" b="1" i="1" dirty="0" smtClean="0">
                <a:latin typeface="Arial" pitchFamily="34" charset="0"/>
                <a:cs typeface="Arial" pitchFamily="34" charset="0"/>
              </a:rPr>
              <a:t>la valutazione intermedia </a:t>
            </a:r>
            <a:r>
              <a:rPr lang="it-IT" sz="3400" dirty="0" smtClean="0">
                <a:latin typeface="Arial" pitchFamily="34" charset="0"/>
                <a:cs typeface="Arial" pitchFamily="34" charset="0"/>
              </a:rPr>
              <a:t>concernente i risultati delle </a:t>
            </a:r>
            <a:r>
              <a:rPr lang="it-IT" sz="3400" dirty="0" err="1" smtClean="0">
                <a:latin typeface="Arial" pitchFamily="34" charset="0"/>
                <a:cs typeface="Arial" pitchFamily="34" charset="0"/>
              </a:rPr>
              <a:t>uda</a:t>
            </a:r>
            <a:r>
              <a:rPr lang="it-IT" sz="3400" dirty="0" smtClean="0">
                <a:latin typeface="Arial" pitchFamily="34" charset="0"/>
                <a:cs typeface="Arial" pitchFamily="34" charset="0"/>
              </a:rPr>
              <a:t> inserite nel </a:t>
            </a:r>
            <a:r>
              <a:rPr lang="it-IT" sz="3400" dirty="0" err="1" smtClean="0">
                <a:latin typeface="Arial" pitchFamily="34" charset="0"/>
                <a:cs typeface="Arial" pitchFamily="34" charset="0"/>
              </a:rPr>
              <a:t>P.F.I.</a:t>
            </a:r>
            <a:endParaRPr lang="it-IT" sz="3400" dirty="0" smtClean="0">
              <a:latin typeface="Arial" pitchFamily="34" charset="0"/>
              <a:cs typeface="Arial" pitchFamily="34" charset="0"/>
            </a:endParaRPr>
          </a:p>
          <a:p>
            <a:pPr marL="0" indent="0" algn="just">
              <a:lnSpc>
                <a:spcPct val="110000"/>
              </a:lnSpc>
              <a:buNone/>
            </a:pPr>
            <a:r>
              <a:rPr lang="it-IT" sz="3400" dirty="0" smtClean="0">
                <a:latin typeface="Arial" pitchFamily="34" charset="0"/>
                <a:cs typeface="Arial" pitchFamily="34" charset="0"/>
              </a:rPr>
              <a:t>A seguito della valutazione, il </a:t>
            </a:r>
            <a:r>
              <a:rPr lang="it-IT" sz="3400" dirty="0" err="1" smtClean="0">
                <a:latin typeface="Arial" pitchFamily="34" charset="0"/>
                <a:cs typeface="Arial" pitchFamily="34" charset="0"/>
              </a:rPr>
              <a:t>CdC</a:t>
            </a:r>
            <a:r>
              <a:rPr lang="it-IT" sz="3400" dirty="0" smtClean="0">
                <a:latin typeface="Arial" pitchFamily="34" charset="0"/>
                <a:cs typeface="Arial" pitchFamily="34" charset="0"/>
              </a:rPr>
              <a:t> comunica allo studente le carenze riscontrate ai fini della revisione del </a:t>
            </a:r>
            <a:r>
              <a:rPr lang="it-IT" sz="3400" dirty="0" err="1" smtClean="0">
                <a:latin typeface="Arial" pitchFamily="34" charset="0"/>
                <a:cs typeface="Arial" pitchFamily="34" charset="0"/>
              </a:rPr>
              <a:t>P.F.I.</a:t>
            </a:r>
            <a:r>
              <a:rPr lang="it-IT" sz="3400" dirty="0" smtClean="0">
                <a:latin typeface="Arial" pitchFamily="34" charset="0"/>
                <a:cs typeface="Arial" pitchFamily="34" charset="0"/>
              </a:rPr>
              <a:t> e della definizione delle relative misure di recupero, sostegno ed eventuale </a:t>
            </a:r>
            <a:r>
              <a:rPr lang="it-IT" sz="3400" dirty="0" err="1" smtClean="0">
                <a:latin typeface="Arial" pitchFamily="34" charset="0"/>
                <a:cs typeface="Arial" pitchFamily="34" charset="0"/>
              </a:rPr>
              <a:t>riorientamento</a:t>
            </a:r>
            <a:r>
              <a:rPr lang="it-IT" sz="3400" dirty="0" smtClean="0">
                <a:latin typeface="Arial" pitchFamily="34" charset="0"/>
                <a:cs typeface="Arial" pitchFamily="34" charset="0"/>
              </a:rPr>
              <a:t> da attuare nell’ambito della quota non superiore a 264 ore nel biennio.</a:t>
            </a:r>
          </a:p>
          <a:p>
            <a:pPr marL="0" indent="0" algn="just">
              <a:lnSpc>
                <a:spcPct val="110000"/>
              </a:lnSpc>
              <a:buNone/>
            </a:pPr>
            <a:endParaRPr lang="it-IT" sz="2400" dirty="0" smtClean="0">
              <a:latin typeface="Arial" pitchFamily="34" charset="0"/>
              <a:cs typeface="Arial" pitchFamily="34" charset="0"/>
            </a:endParaRPr>
          </a:p>
          <a:p>
            <a:pPr algn="just">
              <a:lnSpc>
                <a:spcPct val="110000"/>
              </a:lnSpc>
              <a:buNone/>
            </a:pPr>
            <a:endParaRPr lang="it-IT" sz="2400" dirty="0" smtClean="0">
              <a:latin typeface="Arial" pitchFamily="34" charset="0"/>
              <a:cs typeface="Arial" pitchFamily="34" charset="0"/>
            </a:endParaRPr>
          </a:p>
          <a:p>
            <a:pPr algn="just">
              <a:lnSpc>
                <a:spcPct val="110000"/>
              </a:lnSpc>
              <a:buNone/>
            </a:pPr>
            <a:r>
              <a:rPr lang="it-IT" sz="3400" dirty="0" smtClean="0">
                <a:latin typeface="Arial" pitchFamily="34" charset="0"/>
                <a:cs typeface="Arial" pitchFamily="34" charset="0"/>
              </a:rPr>
              <a:t/>
            </a:r>
            <a:br>
              <a:rPr lang="it-IT" sz="3400" dirty="0" smtClean="0">
                <a:latin typeface="Arial" pitchFamily="34" charset="0"/>
                <a:cs typeface="Arial" pitchFamily="34" charset="0"/>
              </a:rPr>
            </a:br>
            <a:endParaRPr lang="it-IT" sz="3400" dirty="0">
              <a:latin typeface="Arial" pitchFamily="34" charset="0"/>
              <a:cs typeface="Arial" pitchFamily="34" charset="0"/>
            </a:endParaRPr>
          </a:p>
        </p:txBody>
      </p:sp>
      <p:sp>
        <p:nvSpPr>
          <p:cNvPr id="4" name="Segnaposto piè di pagina 3"/>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916832"/>
            <a:ext cx="8229600" cy="3600400"/>
          </a:xfrm>
        </p:spPr>
        <p:txBody>
          <a:bodyPr>
            <a:normAutofit/>
          </a:bodyPr>
          <a:lstStyle/>
          <a:p>
            <a:pPr marL="0" indent="0" algn="just">
              <a:buNone/>
            </a:pPr>
            <a:r>
              <a:rPr lang="it-IT" sz="2400" dirty="0" smtClean="0">
                <a:latin typeface="Arial" pitchFamily="34" charset="0"/>
                <a:cs typeface="Arial" pitchFamily="34" charset="0"/>
              </a:rPr>
              <a:t>Il </a:t>
            </a:r>
            <a:r>
              <a:rPr lang="it-IT" sz="2400" b="1" i="1" dirty="0" smtClean="0">
                <a:solidFill>
                  <a:srgbClr val="FF0000"/>
                </a:solidFill>
                <a:latin typeface="Arial" pitchFamily="34" charset="0"/>
                <a:cs typeface="Arial" pitchFamily="34" charset="0"/>
              </a:rPr>
              <a:t>diploma</a:t>
            </a:r>
            <a:r>
              <a:rPr lang="it-IT" sz="2400" dirty="0" smtClean="0">
                <a:latin typeface="Arial" pitchFamily="34" charset="0"/>
                <a:cs typeface="Arial" pitchFamily="34" charset="0"/>
              </a:rPr>
              <a:t> contiene anche l’indicazione del codice ATECO attribuito all’indirizzo.</a:t>
            </a:r>
          </a:p>
          <a:p>
            <a:pPr marL="0" indent="0" algn="just">
              <a:buNone/>
            </a:pPr>
            <a:r>
              <a:rPr lang="it-IT" sz="2400" dirty="0" smtClean="0">
                <a:latin typeface="Arial" pitchFamily="34" charset="0"/>
                <a:cs typeface="Arial" pitchFamily="34" charset="0"/>
              </a:rPr>
              <a:t>Al diploma è allegato il curriculum dello studente ... Indica il riferimento alla nomenclatura e classificazione delle unità professionali (NUP), nonché i crediti maturati per l’acquisizione del certificato di specializzazione tecnica superiore (IFTS).</a:t>
            </a:r>
          </a:p>
          <a:p>
            <a:pPr algn="just">
              <a:buNone/>
            </a:pPr>
            <a:r>
              <a:rPr lang="it-IT" sz="2400" dirty="0" smtClean="0"/>
              <a:t/>
            </a:r>
            <a:br>
              <a:rPr lang="it-IT" sz="2400" dirty="0" smtClean="0"/>
            </a:br>
            <a:endParaRPr lang="it-IT" sz="2400" dirty="0"/>
          </a:p>
        </p:txBody>
      </p:sp>
      <p:sp>
        <p:nvSpPr>
          <p:cNvPr id="4" name="Segnaposto piè di pagina 3"/>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r>
              <a:rPr lang="it-IT" smtClean="0"/>
              <a:t>iiss pavoncelli cerignola</a:t>
            </a:r>
            <a:endParaRPr lang="it-IT"/>
          </a:p>
        </p:txBody>
      </p:sp>
      <p:sp>
        <p:nvSpPr>
          <p:cNvPr id="5" name="Segnaposto piè di pagina 3"/>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smtClean="0">
                <a:ln>
                  <a:noFill/>
                </a:ln>
                <a:solidFill>
                  <a:schemeClr val="tx1">
                    <a:tint val="75000"/>
                  </a:schemeClr>
                </a:solidFill>
                <a:effectLst/>
                <a:uLnTx/>
                <a:uFillTx/>
                <a:latin typeface="+mn-lt"/>
                <a:ea typeface="+mn-ea"/>
                <a:cs typeface="+mn-cs"/>
              </a:rPr>
              <a:t>iiss pavoncelli cerignola</a:t>
            </a:r>
            <a:endParaRPr kumimoji="0" lang="it-IT"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egnaposto piè di pagina 3"/>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smtClean="0">
                <a:ln>
                  <a:noFill/>
                </a:ln>
                <a:solidFill>
                  <a:schemeClr val="tx1">
                    <a:tint val="75000"/>
                  </a:schemeClr>
                </a:solidFill>
                <a:effectLst/>
                <a:uLnTx/>
                <a:uFillTx/>
                <a:latin typeface="+mn-lt"/>
                <a:ea typeface="+mn-ea"/>
                <a:cs typeface="+mn-cs"/>
              </a:rPr>
              <a:t>iiss pavoncelli cerignola</a:t>
            </a:r>
            <a:endParaRPr kumimoji="0" lang="it-IT"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egnaposto contenuto 2"/>
          <p:cNvSpPr txBox="1">
            <a:spLocks/>
          </p:cNvSpPr>
          <p:nvPr/>
        </p:nvSpPr>
        <p:spPr>
          <a:xfrm>
            <a:off x="467544" y="1484784"/>
            <a:ext cx="8064896" cy="4608512"/>
          </a:xfrm>
          <a:prstGeom prst="rect">
            <a:avLst/>
          </a:prstGeom>
        </p:spPr>
        <p:txBody>
          <a:bodyPr>
            <a:normAutofit/>
          </a:bodyPr>
          <a:lstStyle/>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lang="it-IT" sz="2400" dirty="0" smtClean="0">
                <a:latin typeface="Arial" pitchFamily="34" charset="0"/>
                <a:cs typeface="Arial" pitchFamily="34" charset="0"/>
              </a:rPr>
              <a:t>Per la progettazione dei Piani Triennali dell’Offerta Formativa le istituzioni scolastiche di IP ... possono utilizzare:</a:t>
            </a:r>
          </a:p>
          <a:p>
            <a:pPr marL="457200" marR="0" lvl="0" indent="-457200" algn="just" defTabSz="914400" rtl="0" eaLnBrk="1" fontAlgn="auto" latinLnBrk="0" hangingPunct="1">
              <a:lnSpc>
                <a:spcPct val="120000"/>
              </a:lnSpc>
              <a:spcBef>
                <a:spcPct val="20000"/>
              </a:spcBef>
              <a:spcAft>
                <a:spcPts val="0"/>
              </a:spcAft>
              <a:buClrTx/>
              <a:buSzTx/>
              <a:buFont typeface="Arial" pitchFamily="34" charset="0"/>
              <a:buAutoNum type="alphaLcParenR"/>
              <a:tabLst/>
              <a:defRPr/>
            </a:pPr>
            <a:r>
              <a:rPr lang="it-IT" sz="2400" dirty="0" smtClean="0">
                <a:latin typeface="Arial" pitchFamily="34" charset="0"/>
                <a:cs typeface="Arial" pitchFamily="34" charset="0"/>
              </a:rPr>
              <a:t>la </a:t>
            </a:r>
            <a:r>
              <a:rPr lang="it-IT" sz="2400" b="1" dirty="0" smtClean="0">
                <a:solidFill>
                  <a:srgbClr val="FF0000"/>
                </a:solidFill>
                <a:latin typeface="Arial" pitchFamily="34" charset="0"/>
                <a:cs typeface="Arial" pitchFamily="34" charset="0"/>
              </a:rPr>
              <a:t>quota di autonoma del 20% </a:t>
            </a:r>
            <a:r>
              <a:rPr lang="it-IT" sz="2400" dirty="0" smtClean="0">
                <a:latin typeface="Arial" pitchFamily="34" charset="0"/>
                <a:cs typeface="Arial" pitchFamily="34" charset="0"/>
              </a:rPr>
              <a:t>dell’orario complessivo del biennio, nonché dell’orario complessivo del triennio per il perseguimento degli obiettivi relativi al profilo di uscita di ciascun indirizzo di studio e per potenziare gli insegnamenti obbligatori;</a:t>
            </a:r>
          </a:p>
          <a:p>
            <a:pPr marL="457200" marR="0" lvl="0" indent="-457200" algn="just" defTabSz="914400" rtl="0" eaLnBrk="1" fontAlgn="auto" latinLnBrk="0" hangingPunct="1">
              <a:lnSpc>
                <a:spcPct val="120000"/>
              </a:lnSpc>
              <a:spcBef>
                <a:spcPct val="20000"/>
              </a:spcBef>
              <a:spcAft>
                <a:spcPts val="0"/>
              </a:spcAft>
              <a:buClrTx/>
              <a:buSzTx/>
              <a:buFont typeface="Arial" pitchFamily="34" charset="0"/>
              <a:buAutoNum type="alphaLcParenR"/>
              <a:tabLst/>
              <a:defRPr/>
            </a:pPr>
            <a:endParaRPr lang="it-IT" sz="2400" dirty="0" smtClean="0">
              <a:latin typeface="Arial" pitchFamily="34" charset="0"/>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lang="it-IT" sz="2400" dirty="0" smtClean="0">
              <a:latin typeface="Arial" pitchFamily="34" charset="0"/>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lang="it-IT" sz="2400" dirty="0" smtClean="0">
              <a:latin typeface="Arial" pitchFamily="34" charset="0"/>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lang="it-IT" sz="2400" dirty="0" smtClean="0">
              <a:latin typeface="Arial" pitchFamily="34" charset="0"/>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smtClean="0">
              <a:ln>
                <a:noFill/>
              </a:ln>
              <a:solidFill>
                <a:srgbClr val="002060"/>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srgbClr val="002060"/>
              </a:solidFill>
              <a:effectLst/>
              <a:uLnTx/>
              <a:uFillTx/>
              <a:latin typeface="+mn-lt"/>
              <a:ea typeface="+mn-ea"/>
              <a:cs typeface="+mn-cs"/>
            </a:endParaRPr>
          </a:p>
        </p:txBody>
      </p:sp>
      <p:sp>
        <p:nvSpPr>
          <p:cNvPr id="8" name="Rettangolo 7"/>
          <p:cNvSpPr/>
          <p:nvPr/>
        </p:nvSpPr>
        <p:spPr>
          <a:xfrm>
            <a:off x="467544" y="332656"/>
            <a:ext cx="8280920" cy="1080120"/>
          </a:xfrm>
          <a:prstGeom prst="rect">
            <a:avLst/>
          </a:prstGeom>
          <a:solidFill>
            <a:schemeClr val="bg1"/>
          </a:solidFill>
          <a:ln>
            <a:solidFill>
              <a:srgbClr val="FF0000"/>
            </a:solidFill>
          </a:ln>
          <a:scene3d>
            <a:camera prst="obliqueTop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None/>
              <a:defRPr/>
            </a:pPr>
            <a:r>
              <a:rPr lang="it-IT" sz="3200" b="1" i="1" dirty="0" smtClean="0">
                <a:solidFill>
                  <a:schemeClr val="tx1"/>
                </a:solidFill>
                <a:latin typeface="Arial" pitchFamily="34" charset="0"/>
                <a:cs typeface="Arial" pitchFamily="34" charset="0"/>
              </a:rPr>
              <a:t>Art.5 – Indicazioni </a:t>
            </a:r>
          </a:p>
          <a:p>
            <a:pPr lvl="0" algn="ctr">
              <a:buNone/>
              <a:defRPr/>
            </a:pPr>
            <a:r>
              <a:rPr lang="it-IT" sz="3200" b="1" i="1" dirty="0" smtClean="0">
                <a:solidFill>
                  <a:schemeClr val="tx1"/>
                </a:solidFill>
                <a:latin typeface="Arial" pitchFamily="34" charset="0"/>
                <a:cs typeface="Arial" pitchFamily="34" charset="0"/>
              </a:rPr>
              <a:t>per la definizione dei PTOF</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908720"/>
            <a:ext cx="8229600" cy="5472608"/>
          </a:xfrm>
        </p:spPr>
        <p:txBody>
          <a:bodyPr>
            <a:noAutofit/>
          </a:bodyPr>
          <a:lstStyle/>
          <a:p>
            <a:pPr algn="just">
              <a:buNone/>
            </a:pPr>
            <a:r>
              <a:rPr lang="it-IT" sz="2400" dirty="0" smtClean="0">
                <a:latin typeface="Arial" pitchFamily="34" charset="0"/>
                <a:cs typeface="Arial" pitchFamily="34" charset="0"/>
              </a:rPr>
              <a:t> b) gli </a:t>
            </a:r>
            <a:r>
              <a:rPr lang="it-IT" sz="2400" b="1" dirty="0" smtClean="0">
                <a:solidFill>
                  <a:srgbClr val="FF0000"/>
                </a:solidFill>
                <a:latin typeface="Arial" pitchFamily="34" charset="0"/>
                <a:cs typeface="Arial" pitchFamily="34" charset="0"/>
              </a:rPr>
              <a:t>spazi di flessibilità </a:t>
            </a:r>
            <a:r>
              <a:rPr lang="it-IT" sz="2400" dirty="0" smtClean="0">
                <a:latin typeface="Arial" pitchFamily="34" charset="0"/>
                <a:cs typeface="Arial" pitchFamily="34" charset="0"/>
              </a:rPr>
              <a:t>in coerenza con gli indirizzi ... E con i profili di uscita ... entro il </a:t>
            </a:r>
            <a:r>
              <a:rPr lang="it-IT" sz="2400" b="1" dirty="0" smtClean="0">
                <a:solidFill>
                  <a:srgbClr val="FF0000"/>
                </a:solidFill>
                <a:latin typeface="Arial" pitchFamily="34" charset="0"/>
                <a:cs typeface="Arial" pitchFamily="34" charset="0"/>
              </a:rPr>
              <a:t>40%</a:t>
            </a:r>
            <a:r>
              <a:rPr lang="it-IT" sz="2400" dirty="0" smtClean="0">
                <a:latin typeface="Arial" pitchFamily="34" charset="0"/>
                <a:cs typeface="Arial" pitchFamily="34" charset="0"/>
              </a:rPr>
              <a:t> dell’orario complessivo previsto per il </a:t>
            </a:r>
            <a:r>
              <a:rPr lang="it-IT" sz="2400" dirty="0" err="1" smtClean="0">
                <a:latin typeface="Arial" pitchFamily="34" charset="0"/>
                <a:cs typeface="Arial" pitchFamily="34" charset="0"/>
              </a:rPr>
              <a:t>III</a:t>
            </a:r>
            <a:r>
              <a:rPr lang="it-IT" sz="2400" dirty="0" smtClean="0">
                <a:latin typeface="Arial" pitchFamily="34" charset="0"/>
                <a:cs typeface="Arial" pitchFamily="34" charset="0"/>
              </a:rPr>
              <a:t>, IV e V anno nell’ambito dell’organico dell’autonomia;</a:t>
            </a:r>
          </a:p>
          <a:p>
            <a:pPr marL="0" indent="0" algn="just">
              <a:buNone/>
            </a:pPr>
            <a:r>
              <a:rPr lang="it-IT" sz="2400" dirty="0" smtClean="0">
                <a:latin typeface="Arial" pitchFamily="34" charset="0"/>
                <a:cs typeface="Arial" pitchFamily="34" charset="0"/>
              </a:rPr>
              <a:t>Nell’utilizzo delle quote di autonomia ... per gli insegnamenti e le attività dell’area generale ... possono diminuire le ore, per il biennio e per ciascuna classe del triennio, non oltre il 20% rispetto al monte ore previsto ... all’Allegato 3.</a:t>
            </a:r>
          </a:p>
          <a:p>
            <a:pPr marL="0" indent="0" algn="just">
              <a:buNone/>
            </a:pPr>
            <a:r>
              <a:rPr lang="it-IT" sz="2400" dirty="0" smtClean="0">
                <a:latin typeface="Arial" pitchFamily="34" charset="0"/>
                <a:cs typeface="Arial" pitchFamily="34" charset="0"/>
              </a:rPr>
              <a:t>Le istituzioni scolastiche di IP ... possono prevedere nei PTOF la declinazione dei profili ... nei percorsi formativi richiesti dal territorio, in modo coerente con le priorità indicate dalle regioni. A tal fine ... possono utilizzare gli spazi di flessibilità del 40%</a:t>
            </a:r>
          </a:p>
          <a:p>
            <a:pPr algn="just">
              <a:buNone/>
            </a:pPr>
            <a:r>
              <a:rPr lang="it-IT" sz="2400" dirty="0" smtClean="0">
                <a:latin typeface="Arial" pitchFamily="34" charset="0"/>
                <a:cs typeface="Arial" pitchFamily="34" charset="0"/>
              </a:rPr>
              <a:t> </a:t>
            </a:r>
            <a:br>
              <a:rPr lang="it-IT" sz="2400" dirty="0" smtClean="0">
                <a:latin typeface="Arial" pitchFamily="34" charset="0"/>
                <a:cs typeface="Arial" pitchFamily="34" charset="0"/>
              </a:rPr>
            </a:br>
            <a:endParaRPr lang="it-IT" sz="2400" dirty="0">
              <a:latin typeface="Arial" pitchFamily="34" charset="0"/>
              <a:cs typeface="Arial" pitchFamily="34" charset="0"/>
            </a:endParaRPr>
          </a:p>
        </p:txBody>
      </p:sp>
      <p:sp>
        <p:nvSpPr>
          <p:cNvPr id="4" name="Segnaposto piè di pagina 3"/>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404664"/>
            <a:ext cx="8229600" cy="6453336"/>
          </a:xfrm>
        </p:spPr>
        <p:txBody>
          <a:bodyPr>
            <a:normAutofit fontScale="92500"/>
          </a:bodyPr>
          <a:lstStyle/>
          <a:p>
            <a:pPr marL="0" indent="0" algn="just">
              <a:buNone/>
            </a:pPr>
            <a:r>
              <a:rPr lang="it-IT" sz="2500" dirty="0" smtClean="0">
                <a:latin typeface="Arial" pitchFamily="34" charset="0"/>
                <a:cs typeface="Arial" pitchFamily="34" charset="0"/>
              </a:rPr>
              <a:t>... possono  strutturare il V anno dei percorsi in modo da consentire ... oltre al conseguimento del diploma ... anche l’acquisizione di crediti per il conseguimento del certificato di specializzazione tecnica superiore (IFTS).</a:t>
            </a:r>
          </a:p>
          <a:p>
            <a:pPr marL="0" indent="0" algn="just">
              <a:buNone/>
            </a:pPr>
            <a:r>
              <a:rPr lang="it-IT" sz="2500" dirty="0" smtClean="0">
                <a:latin typeface="Arial" pitchFamily="34" charset="0"/>
                <a:cs typeface="Arial" pitchFamily="34" charset="0"/>
              </a:rPr>
              <a:t>I PTOF comprendono attività e progetti di orientamento scolastico, anche ai fini dei passaggi tra sistemi di IP e </a:t>
            </a:r>
            <a:r>
              <a:rPr lang="it-IT" sz="2500" dirty="0" err="1" smtClean="0">
                <a:latin typeface="Arial" pitchFamily="34" charset="0"/>
                <a:cs typeface="Arial" pitchFamily="34" charset="0"/>
              </a:rPr>
              <a:t>IeFP</a:t>
            </a:r>
            <a:r>
              <a:rPr lang="it-IT" sz="2500" dirty="0" smtClean="0">
                <a:latin typeface="Arial" pitchFamily="34" charset="0"/>
                <a:cs typeface="Arial" pitchFamily="34" charset="0"/>
              </a:rPr>
              <a:t>, sia per promuovere l’inserimento ... nel mondo del lavoro.</a:t>
            </a:r>
          </a:p>
          <a:p>
            <a:pPr marL="0" indent="0" algn="just">
              <a:buNone/>
            </a:pPr>
            <a:r>
              <a:rPr lang="it-IT" sz="2500" dirty="0" smtClean="0">
                <a:latin typeface="Arial" pitchFamily="34" charset="0"/>
                <a:cs typeface="Arial" pitchFamily="34" charset="0"/>
              </a:rPr>
              <a:t>A ciò concorrono soprattutto i partenariati territoriali, ... il potenziamento dei laboratori, ... la realizzazione dei percorsi di alternanza, a partire dal secondo anno, comprese le esperienze di scuola-impresa e di bottega-scuola.</a:t>
            </a:r>
          </a:p>
          <a:p>
            <a:pPr marL="0" indent="0" algn="just">
              <a:buNone/>
            </a:pPr>
            <a:r>
              <a:rPr lang="it-IT" sz="2500" dirty="0" smtClean="0">
                <a:latin typeface="Arial" pitchFamily="34" charset="0"/>
                <a:cs typeface="Arial" pitchFamily="34" charset="0"/>
              </a:rPr>
              <a:t>Nei PTOF è resa trasparente e leggibile la declinazione degli indirizzi di studio ...nei percorsi richiesti dal territorio con l’indicazione delle attività economiche di riferimento.</a:t>
            </a:r>
          </a:p>
          <a:p>
            <a:pPr marL="0" indent="0" algn="just">
              <a:buNone/>
            </a:pPr>
            <a:endParaRPr lang="it-IT" sz="2400" dirty="0" smtClean="0">
              <a:latin typeface="Arial" pitchFamily="34" charset="0"/>
              <a:cs typeface="Arial" pitchFamily="34" charset="0"/>
            </a:endParaRPr>
          </a:p>
          <a:p>
            <a:pPr marL="0" indent="0" algn="just">
              <a:buNone/>
            </a:pPr>
            <a:endParaRPr lang="it-IT" sz="2400" dirty="0" smtClean="0">
              <a:latin typeface="Arial" pitchFamily="34" charset="0"/>
              <a:cs typeface="Arial" pitchFamily="34" charset="0"/>
            </a:endParaRPr>
          </a:p>
          <a:p>
            <a:pPr algn="just">
              <a:buNone/>
            </a:pPr>
            <a:r>
              <a:rPr lang="it-IT" sz="2400" dirty="0" smtClean="0">
                <a:latin typeface="Arial" pitchFamily="34" charset="0"/>
                <a:cs typeface="Arial" pitchFamily="34" charset="0"/>
              </a:rPr>
              <a:t>    </a:t>
            </a:r>
            <a:endParaRPr lang="it-IT" sz="2400" dirty="0"/>
          </a:p>
        </p:txBody>
      </p:sp>
      <p:sp>
        <p:nvSpPr>
          <p:cNvPr id="4" name="Segnaposto piè di pagina 3"/>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340768"/>
            <a:ext cx="8229600" cy="4176463"/>
          </a:xfrm>
        </p:spPr>
        <p:txBody>
          <a:bodyPr>
            <a:noAutofit/>
          </a:bodyPr>
          <a:lstStyle/>
          <a:p>
            <a:pPr marL="0" indent="0" algn="just">
              <a:buNone/>
            </a:pPr>
            <a:r>
              <a:rPr lang="it-IT" sz="2400" dirty="0" smtClean="0">
                <a:latin typeface="Arial" pitchFamily="34" charset="0"/>
                <a:cs typeface="Arial" pitchFamily="34" charset="0"/>
              </a:rPr>
              <a:t>Le istituzioni scolastiche IP possono:</a:t>
            </a:r>
          </a:p>
          <a:p>
            <a:pPr marL="0" indent="0" algn="just">
              <a:buNone/>
            </a:pPr>
            <a:endParaRPr lang="it-IT" sz="2400" dirty="0" smtClean="0">
              <a:latin typeface="Arial" pitchFamily="34" charset="0"/>
              <a:cs typeface="Arial" pitchFamily="34" charset="0"/>
            </a:endParaRPr>
          </a:p>
          <a:p>
            <a:pPr marL="457200" indent="-457200" algn="just">
              <a:buAutoNum type="alphaLcParenR"/>
            </a:pPr>
            <a:r>
              <a:rPr lang="it-IT" sz="2400" dirty="0" smtClean="0">
                <a:latin typeface="Arial" pitchFamily="34" charset="0"/>
                <a:cs typeface="Arial" pitchFamily="34" charset="0"/>
              </a:rPr>
              <a:t>stipulare contratti di prestazioni d’opera con esperti;</a:t>
            </a:r>
          </a:p>
          <a:p>
            <a:pPr marL="457200" indent="-457200" algn="just">
              <a:buAutoNum type="alphaLcParenR"/>
            </a:pPr>
            <a:r>
              <a:rPr lang="it-IT" sz="2400" dirty="0" smtClean="0">
                <a:latin typeface="Arial" pitchFamily="34" charset="0"/>
                <a:cs typeface="Arial" pitchFamily="34" charset="0"/>
              </a:rPr>
              <a:t>dotarsi di dipartimenti quali articolazioni funzionali del collegio dei docenti;</a:t>
            </a:r>
          </a:p>
          <a:p>
            <a:pPr marL="457200" indent="-457200" algn="just">
              <a:buAutoNum type="alphaLcParenR"/>
            </a:pPr>
            <a:r>
              <a:rPr lang="it-IT" sz="2400" dirty="0" smtClean="0">
                <a:latin typeface="Arial" pitchFamily="34" charset="0"/>
                <a:cs typeface="Arial" pitchFamily="34" charset="0"/>
              </a:rPr>
              <a:t>l’attivazione in via sussidiaria di percorsi </a:t>
            </a:r>
            <a:r>
              <a:rPr lang="it-IT" sz="2400" dirty="0" err="1" smtClean="0">
                <a:latin typeface="Arial" pitchFamily="34" charset="0"/>
                <a:cs typeface="Arial" pitchFamily="34" charset="0"/>
              </a:rPr>
              <a:t>dii</a:t>
            </a:r>
            <a:r>
              <a:rPr lang="it-IT" sz="2400" dirty="0" smtClean="0">
                <a:latin typeface="Arial" pitchFamily="34" charset="0"/>
                <a:cs typeface="Arial" pitchFamily="34" charset="0"/>
              </a:rPr>
              <a:t> </a:t>
            </a:r>
            <a:r>
              <a:rPr lang="it-IT" sz="2400" dirty="0" err="1" smtClean="0">
                <a:latin typeface="Arial" pitchFamily="34" charset="0"/>
                <a:cs typeface="Arial" pitchFamily="34" charset="0"/>
              </a:rPr>
              <a:t>IeFP</a:t>
            </a:r>
            <a:r>
              <a:rPr lang="it-IT" sz="2400" dirty="0" smtClean="0">
                <a:latin typeface="Arial" pitchFamily="34" charset="0"/>
                <a:cs typeface="Arial" pitchFamily="34" charset="0"/>
              </a:rPr>
              <a:t> per il rilascio di qualifiche triennali e diplomi professionali quadriennali.</a:t>
            </a:r>
          </a:p>
          <a:p>
            <a:pPr marL="0" indent="0" algn="just">
              <a:buNone/>
            </a:pPr>
            <a:endParaRPr lang="it-IT" sz="2400" dirty="0" smtClean="0">
              <a:latin typeface="Arial" pitchFamily="34" charset="0"/>
              <a:cs typeface="Arial" pitchFamily="34" charset="0"/>
            </a:endParaRPr>
          </a:p>
          <a:p>
            <a:pPr marL="0" indent="0" algn="just">
              <a:buNone/>
            </a:pPr>
            <a:endParaRPr lang="it-IT" sz="2400" dirty="0" smtClean="0">
              <a:latin typeface="Arial" pitchFamily="34" charset="0"/>
              <a:cs typeface="Arial" pitchFamily="34" charset="0"/>
            </a:endParaRPr>
          </a:p>
          <a:p>
            <a:pPr algn="just">
              <a:buNone/>
            </a:pPr>
            <a:endParaRPr lang="it-IT" sz="2400" dirty="0" smtClean="0">
              <a:latin typeface="Arial" pitchFamily="34" charset="0"/>
              <a:cs typeface="Arial" pitchFamily="34" charset="0"/>
            </a:endParaRPr>
          </a:p>
          <a:p>
            <a:pPr algn="just">
              <a:buNone/>
            </a:pPr>
            <a:endParaRPr lang="it-IT" sz="5400" b="1" i="1" dirty="0" smtClean="0">
              <a:latin typeface="Arial" pitchFamily="34" charset="0"/>
              <a:cs typeface="Arial" pitchFamily="34" charset="0"/>
            </a:endParaRPr>
          </a:p>
          <a:p>
            <a:pPr algn="just">
              <a:buNone/>
            </a:pPr>
            <a:r>
              <a:rPr lang="it-IT" sz="2400" dirty="0" smtClean="0">
                <a:latin typeface="Arial" pitchFamily="34" charset="0"/>
                <a:cs typeface="Arial" pitchFamily="34" charset="0"/>
              </a:rPr>
              <a:t/>
            </a:r>
            <a:br>
              <a:rPr lang="it-IT" sz="2400" dirty="0" smtClean="0">
                <a:latin typeface="Arial" pitchFamily="34" charset="0"/>
                <a:cs typeface="Arial" pitchFamily="34" charset="0"/>
              </a:rPr>
            </a:br>
            <a:endParaRPr lang="it-IT" sz="2400" dirty="0">
              <a:latin typeface="Arial" pitchFamily="34" charset="0"/>
              <a:cs typeface="Arial" pitchFamily="34" charset="0"/>
            </a:endParaRPr>
          </a:p>
        </p:txBody>
      </p:sp>
      <p:sp>
        <p:nvSpPr>
          <p:cNvPr id="4" name="Segnaposto piè di pagina 3"/>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r>
              <a:rPr lang="it-IT" smtClean="0"/>
              <a:t>iiss pavoncelli cerignola</a:t>
            </a:r>
            <a:endParaRPr lang="it-IT"/>
          </a:p>
        </p:txBody>
      </p:sp>
      <p:sp>
        <p:nvSpPr>
          <p:cNvPr id="5" name="Segnaposto piè di pagina 3"/>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smtClean="0">
                <a:ln>
                  <a:noFill/>
                </a:ln>
                <a:solidFill>
                  <a:schemeClr val="tx1">
                    <a:tint val="75000"/>
                  </a:schemeClr>
                </a:solidFill>
                <a:effectLst/>
                <a:uLnTx/>
                <a:uFillTx/>
                <a:latin typeface="+mn-lt"/>
                <a:ea typeface="+mn-ea"/>
                <a:cs typeface="+mn-cs"/>
              </a:rPr>
              <a:t>iiss pavoncelli cerignola</a:t>
            </a:r>
            <a:endParaRPr kumimoji="0" lang="it-IT"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egnaposto piè di pagina 3"/>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smtClean="0">
                <a:ln>
                  <a:noFill/>
                </a:ln>
                <a:solidFill>
                  <a:schemeClr val="tx1">
                    <a:tint val="75000"/>
                  </a:schemeClr>
                </a:solidFill>
                <a:effectLst/>
                <a:uLnTx/>
                <a:uFillTx/>
                <a:latin typeface="+mn-lt"/>
                <a:ea typeface="+mn-ea"/>
                <a:cs typeface="+mn-cs"/>
              </a:rPr>
              <a:t>iiss pavoncelli cerignola</a:t>
            </a:r>
            <a:endParaRPr kumimoji="0" lang="it-IT"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egnaposto piè di pagina 3"/>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smtClean="0">
                <a:ln>
                  <a:noFill/>
                </a:ln>
                <a:solidFill>
                  <a:schemeClr val="tx1">
                    <a:tint val="75000"/>
                  </a:schemeClr>
                </a:solidFill>
                <a:effectLst/>
                <a:uLnTx/>
                <a:uFillTx/>
                <a:latin typeface="+mn-lt"/>
                <a:ea typeface="+mn-ea"/>
                <a:cs typeface="+mn-cs"/>
              </a:rPr>
              <a:t>iiss pavoncelli cerignola</a:t>
            </a:r>
            <a:endParaRPr kumimoji="0" lang="it-IT"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Segnaposto contenuto 2"/>
          <p:cNvSpPr txBox="1">
            <a:spLocks/>
          </p:cNvSpPr>
          <p:nvPr/>
        </p:nvSpPr>
        <p:spPr>
          <a:xfrm>
            <a:off x="467544" y="1484784"/>
            <a:ext cx="8064896" cy="4608512"/>
          </a:xfrm>
          <a:prstGeom prst="rect">
            <a:avLst/>
          </a:prstGeom>
        </p:spPr>
        <p:txBody>
          <a:bodyPr>
            <a:normAutofit/>
          </a:bodyPr>
          <a:lstStyle/>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lang="it-IT" sz="2400" dirty="0" smtClean="0">
                <a:latin typeface="Arial" pitchFamily="34" charset="0"/>
                <a:cs typeface="Arial" pitchFamily="34" charset="0"/>
              </a:rPr>
              <a:t>I percorsi ... assumono ... un modello didattico improntato al principio della personalizzazione educativa volta ... A rafforzare e innalzare le proprie competenze per l’apprendimento permanente, a partire da quelle chiave di cittadinanza, nonché di orientare il proprio progetto di vita e di lavoro.</a:t>
            </a: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lang="it-IT" sz="2400" dirty="0" smtClean="0">
                <a:latin typeface="Arial" pitchFamily="34" charset="0"/>
                <a:cs typeface="Arial" pitchFamily="34" charset="0"/>
              </a:rPr>
              <a:t>Ai fini della personalizzazione ... ciascun </a:t>
            </a:r>
            <a:r>
              <a:rPr lang="it-IT" sz="2400" dirty="0" err="1" smtClean="0">
                <a:latin typeface="Arial" pitchFamily="34" charset="0"/>
                <a:cs typeface="Arial" pitchFamily="34" charset="0"/>
              </a:rPr>
              <a:t>CdC</a:t>
            </a:r>
            <a:r>
              <a:rPr lang="it-IT" sz="2400" dirty="0" smtClean="0">
                <a:latin typeface="Arial" pitchFamily="34" charset="0"/>
                <a:cs typeface="Arial" pitchFamily="34" charset="0"/>
              </a:rPr>
              <a:t> redige entro il 31 gennaio del primo anno di frequenza il </a:t>
            </a:r>
            <a:r>
              <a:rPr lang="it-IT" sz="2400" dirty="0" err="1" smtClean="0">
                <a:latin typeface="Arial" pitchFamily="34" charset="0"/>
                <a:cs typeface="Arial" pitchFamily="34" charset="0"/>
              </a:rPr>
              <a:t>P.F.I.</a:t>
            </a:r>
            <a:r>
              <a:rPr lang="it-IT" sz="2400" dirty="0" smtClean="0">
                <a:latin typeface="Arial" pitchFamily="34" charset="0"/>
                <a:cs typeface="Arial" pitchFamily="34" charset="0"/>
              </a:rPr>
              <a:t> e lo aggiorna durante l’intero percorso scolastico a partire dal bilancio personale.</a:t>
            </a: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lang="it-IT" sz="2400" dirty="0" smtClean="0">
              <a:latin typeface="Arial" pitchFamily="34" charset="0"/>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lang="it-IT" sz="2400" dirty="0" smtClean="0">
              <a:latin typeface="Arial" pitchFamily="34" charset="0"/>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lang="it-IT" sz="2400" dirty="0" smtClean="0">
              <a:latin typeface="Arial" pitchFamily="34" charset="0"/>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smtClean="0">
              <a:ln>
                <a:noFill/>
              </a:ln>
              <a:solidFill>
                <a:srgbClr val="002060"/>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srgbClr val="002060"/>
              </a:solidFill>
              <a:effectLst/>
              <a:uLnTx/>
              <a:uFillTx/>
              <a:latin typeface="+mn-lt"/>
              <a:ea typeface="+mn-ea"/>
              <a:cs typeface="+mn-cs"/>
            </a:endParaRPr>
          </a:p>
        </p:txBody>
      </p:sp>
      <p:sp>
        <p:nvSpPr>
          <p:cNvPr id="9" name="Rettangolo 8"/>
          <p:cNvSpPr/>
          <p:nvPr/>
        </p:nvSpPr>
        <p:spPr>
          <a:xfrm>
            <a:off x="467544" y="332656"/>
            <a:ext cx="8280920" cy="1080120"/>
          </a:xfrm>
          <a:prstGeom prst="rect">
            <a:avLst/>
          </a:prstGeom>
          <a:solidFill>
            <a:schemeClr val="bg1"/>
          </a:solidFill>
          <a:ln>
            <a:solidFill>
              <a:srgbClr val="FF0000"/>
            </a:solidFill>
          </a:ln>
          <a:scene3d>
            <a:camera prst="obliqueTop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None/>
              <a:defRPr/>
            </a:pPr>
            <a:r>
              <a:rPr lang="it-IT" sz="3200" b="1" i="1" dirty="0" smtClean="0">
                <a:solidFill>
                  <a:schemeClr val="tx1"/>
                </a:solidFill>
                <a:latin typeface="Arial" pitchFamily="34" charset="0"/>
                <a:cs typeface="Arial" pitchFamily="34" charset="0"/>
              </a:rPr>
              <a:t>Art.6 – Indicazioni </a:t>
            </a:r>
          </a:p>
          <a:p>
            <a:pPr lvl="0" algn="ctr">
              <a:buNone/>
              <a:defRPr/>
            </a:pPr>
            <a:r>
              <a:rPr lang="it-IT" sz="3200" b="1" i="1" dirty="0" smtClean="0">
                <a:solidFill>
                  <a:schemeClr val="tx1"/>
                </a:solidFill>
                <a:latin typeface="Arial" pitchFamily="34" charset="0"/>
                <a:cs typeface="Arial" pitchFamily="34" charset="0"/>
              </a:rPr>
              <a:t>per l’attivazione dei percorsi</a:t>
            </a: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404664"/>
            <a:ext cx="8229600" cy="5721499"/>
          </a:xfrm>
        </p:spPr>
        <p:txBody>
          <a:bodyPr>
            <a:noAutofit/>
          </a:bodyPr>
          <a:lstStyle/>
          <a:p>
            <a:pPr>
              <a:buNone/>
            </a:pPr>
            <a:r>
              <a:rPr lang="it-IT" sz="2400" dirty="0" smtClean="0">
                <a:latin typeface="Arial" pitchFamily="34" charset="0"/>
                <a:cs typeface="Arial" pitchFamily="34" charset="0"/>
              </a:rPr>
              <a:t>Il </a:t>
            </a:r>
            <a:r>
              <a:rPr lang="it-IT" sz="2400" dirty="0" err="1" smtClean="0">
                <a:latin typeface="Arial" pitchFamily="34" charset="0"/>
                <a:cs typeface="Arial" pitchFamily="34" charset="0"/>
              </a:rPr>
              <a:t>P.F.I.</a:t>
            </a:r>
            <a:r>
              <a:rPr lang="it-IT" sz="2400" dirty="0" smtClean="0">
                <a:latin typeface="Arial" pitchFamily="34" charset="0"/>
                <a:cs typeface="Arial" pitchFamily="34" charset="0"/>
              </a:rPr>
              <a:t> costituisce lo strumento per:</a:t>
            </a:r>
          </a:p>
          <a:p>
            <a:pPr marL="457200" indent="-457200">
              <a:buAutoNum type="alphaLcParenR"/>
            </a:pPr>
            <a:r>
              <a:rPr lang="it-IT" sz="2400" b="1" dirty="0" smtClean="0">
                <a:solidFill>
                  <a:srgbClr val="FF0000"/>
                </a:solidFill>
                <a:latin typeface="Arial" pitchFamily="34" charset="0"/>
                <a:cs typeface="Arial" pitchFamily="34" charset="0"/>
              </a:rPr>
              <a:t>evidenziare i saperi e le competenze </a:t>
            </a:r>
            <a:r>
              <a:rPr lang="it-IT" sz="2400" dirty="0" smtClean="0">
                <a:latin typeface="Arial" pitchFamily="34" charset="0"/>
                <a:cs typeface="Arial" pitchFamily="34" charset="0"/>
              </a:rPr>
              <a:t>acquisite anche in modo non formale e informale;</a:t>
            </a:r>
          </a:p>
          <a:p>
            <a:pPr marL="457200" indent="-457200">
              <a:buAutoNum type="alphaLcParenR"/>
            </a:pPr>
            <a:r>
              <a:rPr lang="it-IT" sz="2400" b="1" dirty="0" smtClean="0">
                <a:solidFill>
                  <a:srgbClr val="FF0000"/>
                </a:solidFill>
                <a:latin typeface="Arial" pitchFamily="34" charset="0"/>
                <a:cs typeface="Arial" pitchFamily="34" charset="0"/>
              </a:rPr>
              <a:t>rilevare le potenzialità e le carenze </a:t>
            </a:r>
            <a:r>
              <a:rPr lang="it-IT" sz="2400" dirty="0" smtClean="0">
                <a:latin typeface="Arial" pitchFamily="34" charset="0"/>
                <a:cs typeface="Arial" pitchFamily="34" charset="0"/>
              </a:rPr>
              <a:t>riscontrate, al fine di motivare ed orientare lo studente.</a:t>
            </a:r>
          </a:p>
          <a:p>
            <a:pPr marL="457200" indent="-457200">
              <a:buNone/>
            </a:pPr>
            <a:r>
              <a:rPr lang="it-IT" sz="2400" dirty="0" smtClean="0">
                <a:latin typeface="Arial" pitchFamily="34" charset="0"/>
                <a:cs typeface="Arial" pitchFamily="34" charset="0"/>
              </a:rPr>
              <a:t>Il DS ... individua ... tutor per sostenere lo studente.</a:t>
            </a:r>
          </a:p>
          <a:p>
            <a:pPr marL="0" indent="0" algn="just">
              <a:buNone/>
            </a:pPr>
            <a:endParaRPr lang="it-IT" sz="2400" dirty="0" smtClean="0">
              <a:latin typeface="Arial" pitchFamily="34" charset="0"/>
              <a:cs typeface="Arial" pitchFamily="34" charset="0"/>
            </a:endParaRPr>
          </a:p>
          <a:p>
            <a:pPr marL="0" indent="0" algn="just">
              <a:buNone/>
            </a:pPr>
            <a:r>
              <a:rPr lang="it-IT" sz="2400" dirty="0" smtClean="0">
                <a:latin typeface="Arial" pitchFamily="34" charset="0"/>
                <a:cs typeface="Arial" pitchFamily="34" charset="0"/>
              </a:rPr>
              <a:t>I percorsi didattici sono caratterizzati dalla </a:t>
            </a:r>
            <a:r>
              <a:rPr lang="it-IT" sz="2400" dirty="0" smtClean="0">
                <a:solidFill>
                  <a:srgbClr val="0070C0"/>
                </a:solidFill>
                <a:latin typeface="Arial" pitchFamily="34" charset="0"/>
                <a:cs typeface="Arial" pitchFamily="34" charset="0"/>
              </a:rPr>
              <a:t>progettazione interdisciplinare</a:t>
            </a:r>
            <a:r>
              <a:rPr lang="it-IT" sz="2400" dirty="0" smtClean="0">
                <a:latin typeface="Arial" pitchFamily="34" charset="0"/>
                <a:cs typeface="Arial" pitchFamily="34" charset="0"/>
              </a:rPr>
              <a:t> riguardante gli assi culturali e sono organizzati a partire dalle prime classi e per tutta la durata del quinquennio per </a:t>
            </a:r>
            <a:r>
              <a:rPr lang="it-IT" sz="2400" dirty="0" err="1" smtClean="0">
                <a:latin typeface="Arial" pitchFamily="34" charset="0"/>
                <a:cs typeface="Arial" pitchFamily="34" charset="0"/>
              </a:rPr>
              <a:t>uda</a:t>
            </a:r>
            <a:r>
              <a:rPr lang="it-IT" sz="2400" dirty="0" smtClean="0">
                <a:latin typeface="Arial" pitchFamily="34" charset="0"/>
                <a:cs typeface="Arial" pitchFamily="34" charset="0"/>
              </a:rPr>
              <a:t> con l’utilizzo di </a:t>
            </a:r>
            <a:r>
              <a:rPr lang="it-IT" sz="2400" dirty="0" smtClean="0">
                <a:solidFill>
                  <a:srgbClr val="0070C0"/>
                </a:solidFill>
                <a:latin typeface="Arial" pitchFamily="34" charset="0"/>
                <a:cs typeface="Arial" pitchFamily="34" charset="0"/>
              </a:rPr>
              <a:t>metodologie di tipo induttivo</a:t>
            </a:r>
            <a:r>
              <a:rPr lang="it-IT" sz="2400" dirty="0" smtClean="0">
                <a:latin typeface="Arial" pitchFamily="34" charset="0"/>
                <a:cs typeface="Arial" pitchFamily="34" charset="0"/>
              </a:rPr>
              <a:t>, attraverso esperienze </a:t>
            </a:r>
            <a:r>
              <a:rPr lang="it-IT" sz="2400" dirty="0" err="1" smtClean="0">
                <a:latin typeface="Arial" pitchFamily="34" charset="0"/>
                <a:cs typeface="Arial" pitchFamily="34" charset="0"/>
              </a:rPr>
              <a:t>laboratoriali</a:t>
            </a:r>
            <a:r>
              <a:rPr lang="it-IT" sz="2400" dirty="0" smtClean="0">
                <a:latin typeface="Arial" pitchFamily="34" charset="0"/>
                <a:cs typeface="Arial" pitchFamily="34" charset="0"/>
              </a:rPr>
              <a:t> e in contesti operativi.</a:t>
            </a:r>
          </a:p>
          <a:p>
            <a:pPr marL="0" indent="0" algn="just">
              <a:buNone/>
            </a:pPr>
            <a:r>
              <a:rPr lang="it-IT" sz="2400" dirty="0" smtClean="0">
                <a:latin typeface="Arial" pitchFamily="34" charset="0"/>
                <a:cs typeface="Arial" pitchFamily="34" charset="0"/>
              </a:rPr>
              <a:t/>
            </a:r>
            <a:br>
              <a:rPr lang="it-IT" sz="2400" dirty="0" smtClean="0">
                <a:latin typeface="Arial" pitchFamily="34" charset="0"/>
                <a:cs typeface="Arial" pitchFamily="34" charset="0"/>
              </a:rPr>
            </a:br>
            <a:endParaRPr lang="it-IT" sz="2400" dirty="0">
              <a:latin typeface="Arial" pitchFamily="34" charset="0"/>
              <a:cs typeface="Arial" pitchFamily="34" charset="0"/>
            </a:endParaRPr>
          </a:p>
        </p:txBody>
      </p:sp>
      <p:sp>
        <p:nvSpPr>
          <p:cNvPr id="4" name="Segnaposto piè di pagina 3"/>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67544" y="188640"/>
            <a:ext cx="8229600" cy="792088"/>
          </a:xfrm>
          <a:ln>
            <a:solidFill>
              <a:srgbClr val="FF0000"/>
            </a:solidFill>
          </a:ln>
        </p:spPr>
        <p:txBody>
          <a:bodyPr/>
          <a:lstStyle/>
          <a:p>
            <a:r>
              <a:rPr lang="it-IT" dirty="0" smtClean="0">
                <a:solidFill>
                  <a:srgbClr val="FF0000"/>
                </a:solidFill>
              </a:rPr>
              <a:t>La nuova identità dei percorsi IP</a:t>
            </a:r>
            <a:endParaRPr lang="it-IT" dirty="0">
              <a:solidFill>
                <a:srgbClr val="FF0000"/>
              </a:solidFill>
            </a:endParaRPr>
          </a:p>
        </p:txBody>
      </p:sp>
      <p:sp>
        <p:nvSpPr>
          <p:cNvPr id="4" name="Segnaposto contenuto 3"/>
          <p:cNvSpPr>
            <a:spLocks noGrp="1"/>
          </p:cNvSpPr>
          <p:nvPr>
            <p:ph idx="1"/>
          </p:nvPr>
        </p:nvSpPr>
        <p:spPr>
          <a:xfrm>
            <a:off x="457200" y="1196752"/>
            <a:ext cx="8229600" cy="4929411"/>
          </a:xfrm>
        </p:spPr>
        <p:txBody>
          <a:bodyPr>
            <a:normAutofit lnSpcReduction="10000"/>
          </a:bodyPr>
          <a:lstStyle/>
          <a:p>
            <a:pPr marL="442913" indent="-442913" algn="just">
              <a:buFont typeface="Wingdings" pitchFamily="2" charset="2"/>
              <a:buChar char="Ø"/>
            </a:pPr>
            <a:r>
              <a:rPr lang="it-IT" sz="2600" dirty="0" smtClean="0"/>
              <a:t>Assicurare la specificità istituzionale, organizzativa e funzionale dei percorsi IP</a:t>
            </a:r>
          </a:p>
          <a:p>
            <a:pPr marL="442913" indent="-442913" algn="just">
              <a:buFont typeface="Wingdings" pitchFamily="2" charset="2"/>
              <a:buChar char="Ø"/>
            </a:pPr>
            <a:r>
              <a:rPr lang="it-IT" sz="2600" dirty="0" smtClean="0"/>
              <a:t>Assicurare la compresenza di due sistemi di istruzione professionalizzante (IP e </a:t>
            </a:r>
            <a:r>
              <a:rPr lang="it-IT" sz="2600" dirty="0" err="1" smtClean="0"/>
              <a:t>IeFP</a:t>
            </a:r>
            <a:r>
              <a:rPr lang="it-IT" sz="2600" dirty="0" smtClean="0"/>
              <a:t>), distinti e diversi, ma allo stesso tempo raccordati</a:t>
            </a:r>
          </a:p>
          <a:p>
            <a:pPr marL="442913" indent="-442913" algn="just">
              <a:buFont typeface="Wingdings" pitchFamily="2" charset="2"/>
              <a:buChar char="Ø"/>
            </a:pPr>
            <a:r>
              <a:rPr lang="it-IT" sz="2600" dirty="0" smtClean="0"/>
              <a:t>Favorire l’integrazione tra contesti di apprendimento formali e non formali, favorendo  la dimensione culturale ed educativa del “sistema lavoro” come base per ritrovare l’identità dell’istruzione professionale come scuole dell’innovazione e del lavoro</a:t>
            </a:r>
          </a:p>
          <a:p>
            <a:pPr marL="442913" indent="-442913" algn="just">
              <a:buFont typeface="Wingdings" pitchFamily="2" charset="2"/>
              <a:buChar char="Ø"/>
            </a:pPr>
            <a:r>
              <a:rPr lang="it-IT" sz="2600" dirty="0" smtClean="0"/>
              <a:t>Assumere una prospettiva PIENAMENTE </a:t>
            </a:r>
            <a:r>
              <a:rPr lang="it-IT" sz="2600" b="1" dirty="0" err="1" smtClean="0">
                <a:solidFill>
                  <a:srgbClr val="FF0000"/>
                </a:solidFill>
              </a:rPr>
              <a:t>co-educativa</a:t>
            </a:r>
            <a:r>
              <a:rPr lang="it-IT" sz="2600" dirty="0" smtClean="0"/>
              <a:t> da parte del team dei docenti</a:t>
            </a:r>
            <a:endParaRPr lang="it-IT" sz="2600" dirty="0"/>
          </a:p>
        </p:txBody>
      </p:sp>
      <p:sp>
        <p:nvSpPr>
          <p:cNvPr id="2" name="Segnaposto piè di pagina 1"/>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smtClean="0"/>
              <a:t>iiss pavoncelli cerignola</a:t>
            </a:r>
            <a:endParaRPr lang="it-IT"/>
          </a:p>
        </p:txBody>
      </p:sp>
      <p:sp>
        <p:nvSpPr>
          <p:cNvPr id="3" name="Rettangolo 2"/>
          <p:cNvSpPr/>
          <p:nvPr/>
        </p:nvSpPr>
        <p:spPr>
          <a:xfrm>
            <a:off x="1187624" y="260648"/>
            <a:ext cx="7056784"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400" b="1" i="1" dirty="0" smtClean="0">
                <a:solidFill>
                  <a:srgbClr val="FF0000"/>
                </a:solidFill>
              </a:rPr>
              <a:t>Le variabili da considerare</a:t>
            </a:r>
            <a:endParaRPr lang="it-IT" sz="4400" b="1" i="1" dirty="0">
              <a:solidFill>
                <a:srgbClr val="FF0000"/>
              </a:solidFill>
            </a:endParaRPr>
          </a:p>
        </p:txBody>
      </p:sp>
      <p:sp>
        <p:nvSpPr>
          <p:cNvPr id="4" name="Rettangolo 3"/>
          <p:cNvSpPr/>
          <p:nvPr/>
        </p:nvSpPr>
        <p:spPr>
          <a:xfrm>
            <a:off x="3419872" y="980728"/>
            <a:ext cx="2160240" cy="1872208"/>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solidFill>
                  <a:srgbClr val="FF0000"/>
                </a:solidFill>
              </a:rPr>
              <a:t>Nuova identità dell’IP (interna ed esterna</a:t>
            </a:r>
            <a:endParaRPr lang="it-IT" sz="2400" dirty="0">
              <a:solidFill>
                <a:srgbClr val="FF0000"/>
              </a:solidFill>
            </a:endParaRPr>
          </a:p>
        </p:txBody>
      </p:sp>
      <p:sp>
        <p:nvSpPr>
          <p:cNvPr id="5" name="Rettangolo 4"/>
          <p:cNvSpPr/>
          <p:nvPr/>
        </p:nvSpPr>
        <p:spPr>
          <a:xfrm>
            <a:off x="755576" y="1916832"/>
            <a:ext cx="2160240" cy="1872208"/>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solidFill>
                  <a:srgbClr val="FF0000"/>
                </a:solidFill>
              </a:rPr>
              <a:t>Approccio pedagogico</a:t>
            </a:r>
          </a:p>
          <a:p>
            <a:pPr algn="ctr"/>
            <a:r>
              <a:rPr lang="it-IT" sz="2400" dirty="0" smtClean="0">
                <a:solidFill>
                  <a:srgbClr val="FF0000"/>
                </a:solidFill>
              </a:rPr>
              <a:t>personalizzato</a:t>
            </a:r>
            <a:endParaRPr lang="it-IT" sz="2400" dirty="0">
              <a:solidFill>
                <a:srgbClr val="FF0000"/>
              </a:solidFill>
            </a:endParaRPr>
          </a:p>
        </p:txBody>
      </p:sp>
      <p:sp>
        <p:nvSpPr>
          <p:cNvPr id="6" name="Rettangolo 5"/>
          <p:cNvSpPr/>
          <p:nvPr/>
        </p:nvSpPr>
        <p:spPr>
          <a:xfrm>
            <a:off x="6012160" y="1916832"/>
            <a:ext cx="2160240" cy="1872208"/>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solidFill>
                  <a:srgbClr val="FF0000"/>
                </a:solidFill>
              </a:rPr>
              <a:t>Quadro </a:t>
            </a:r>
            <a:r>
              <a:rPr lang="it-IT" sz="2400" dirty="0" err="1" smtClean="0">
                <a:solidFill>
                  <a:srgbClr val="FF0000"/>
                </a:solidFill>
              </a:rPr>
              <a:t>ordinamentale</a:t>
            </a:r>
            <a:r>
              <a:rPr lang="it-IT" sz="2400" dirty="0" smtClean="0">
                <a:solidFill>
                  <a:srgbClr val="FF0000"/>
                </a:solidFill>
              </a:rPr>
              <a:t> e organizzativo</a:t>
            </a:r>
            <a:endParaRPr lang="it-IT" sz="2400" dirty="0">
              <a:solidFill>
                <a:srgbClr val="FF0000"/>
              </a:solidFill>
            </a:endParaRPr>
          </a:p>
        </p:txBody>
      </p:sp>
      <p:sp>
        <p:nvSpPr>
          <p:cNvPr id="7" name="Ovale 6"/>
          <p:cNvSpPr/>
          <p:nvPr/>
        </p:nvSpPr>
        <p:spPr>
          <a:xfrm>
            <a:off x="3059832" y="3717032"/>
            <a:ext cx="2952328" cy="2664296"/>
          </a:xfrm>
          <a:prstGeom prst="ellipse">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solidFill>
                  <a:schemeClr val="bg1"/>
                </a:solidFill>
              </a:rPr>
              <a:t>Assetto didattico</a:t>
            </a:r>
          </a:p>
          <a:p>
            <a:pPr algn="ctr"/>
            <a:endParaRPr lang="it-IT" sz="2400" b="1" dirty="0" smtClean="0">
              <a:solidFill>
                <a:schemeClr val="bg1"/>
              </a:solidFill>
            </a:endParaRPr>
          </a:p>
          <a:p>
            <a:pPr algn="ctr"/>
            <a:r>
              <a:rPr lang="it-IT" sz="2400" b="1" dirty="0" smtClean="0">
                <a:solidFill>
                  <a:schemeClr val="bg1"/>
                </a:solidFill>
              </a:rPr>
              <a:t>(nuovo paradigma)</a:t>
            </a:r>
            <a:endParaRPr lang="it-IT" sz="2400" b="1" dirty="0">
              <a:solidFill>
                <a:schemeClr val="bg1"/>
              </a:solidFill>
            </a:endParaRPr>
          </a:p>
        </p:txBody>
      </p:sp>
      <p:cxnSp>
        <p:nvCxnSpPr>
          <p:cNvPr id="16" name="Connettore 2 15"/>
          <p:cNvCxnSpPr>
            <a:stCxn id="4" idx="2"/>
          </p:cNvCxnSpPr>
          <p:nvPr/>
        </p:nvCxnSpPr>
        <p:spPr>
          <a:xfrm>
            <a:off x="4499992" y="2852936"/>
            <a:ext cx="0" cy="792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ttore 2 19"/>
          <p:cNvCxnSpPr/>
          <p:nvPr/>
        </p:nvCxnSpPr>
        <p:spPr>
          <a:xfrm>
            <a:off x="2843808" y="3789040"/>
            <a:ext cx="432048" cy="4320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p:nvPr/>
        </p:nvCxnSpPr>
        <p:spPr>
          <a:xfrm flipH="1">
            <a:off x="5652120" y="3789040"/>
            <a:ext cx="360040" cy="2880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rgbClr val="FF0000"/>
            </a:solidFill>
          </a:ln>
        </p:spPr>
        <p:txBody>
          <a:bodyPr>
            <a:normAutofit fontScale="90000"/>
          </a:bodyPr>
          <a:lstStyle/>
          <a:p>
            <a:r>
              <a:rPr lang="it-IT" dirty="0" smtClean="0">
                <a:solidFill>
                  <a:srgbClr val="FF0000"/>
                </a:solidFill>
              </a:rPr>
              <a:t>Evoluzione </a:t>
            </a:r>
            <a:br>
              <a:rPr lang="it-IT" dirty="0" smtClean="0">
                <a:solidFill>
                  <a:srgbClr val="FF0000"/>
                </a:solidFill>
              </a:rPr>
            </a:br>
            <a:r>
              <a:rPr lang="it-IT" dirty="0" smtClean="0">
                <a:solidFill>
                  <a:srgbClr val="FF0000"/>
                </a:solidFill>
              </a:rPr>
              <a:t>dell’utenza e del mercato del lavoro</a:t>
            </a:r>
            <a:endParaRPr lang="it-IT" dirty="0">
              <a:solidFill>
                <a:srgbClr val="FF0000"/>
              </a:solidFill>
            </a:endParaRPr>
          </a:p>
        </p:txBody>
      </p:sp>
      <p:sp>
        <p:nvSpPr>
          <p:cNvPr id="3" name="Segnaposto contenuto 2"/>
          <p:cNvSpPr>
            <a:spLocks noGrp="1"/>
          </p:cNvSpPr>
          <p:nvPr>
            <p:ph idx="1"/>
          </p:nvPr>
        </p:nvSpPr>
        <p:spPr/>
        <p:txBody>
          <a:bodyPr>
            <a:normAutofit lnSpcReduction="10000"/>
          </a:bodyPr>
          <a:lstStyle/>
          <a:p>
            <a:pPr marL="360363" indent="-360363" algn="just">
              <a:buFont typeface="Wingdings" pitchFamily="2" charset="2"/>
              <a:buChar char="Ø"/>
            </a:pPr>
            <a:r>
              <a:rPr lang="it-IT" sz="2600" dirty="0" smtClean="0"/>
              <a:t>L’utenza appare sempre più variegata, problematica ed esigente, condizionata dalla disgregazione del tessuto familiare, territoriale ed </a:t>
            </a:r>
            <a:r>
              <a:rPr lang="it-IT" sz="2600" dirty="0" err="1" smtClean="0"/>
              <a:t>etico-sociale</a:t>
            </a:r>
            <a:r>
              <a:rPr lang="it-IT" sz="2600" dirty="0" smtClean="0"/>
              <a:t>, ma nel contempo esprime una domanda di senso e di esperienze significative in cui riconoscere le proprie potenzialità e valorizzare i propri talenti</a:t>
            </a:r>
          </a:p>
          <a:p>
            <a:pPr marL="360363" indent="-360363" algn="just">
              <a:buFont typeface="Wingdings" pitchFamily="2" charset="2"/>
              <a:buChar char="Ø"/>
            </a:pPr>
            <a:r>
              <a:rPr lang="it-IT" sz="2600" dirty="0" smtClean="0"/>
              <a:t>Si registra un mutamento profondo del sistema economico e professionale nazionale trainato dalla competizione globalizzata e dalla </a:t>
            </a:r>
            <a:r>
              <a:rPr lang="it-IT" sz="2600" dirty="0" err="1" smtClean="0"/>
              <a:t>cognitivizzazione</a:t>
            </a:r>
            <a:r>
              <a:rPr lang="it-IT" sz="2600" dirty="0" smtClean="0"/>
              <a:t> crescente del lavoro, conseguente alla trasformazione digitale (cd rivoluzione industriale 4.0) che richiede competenze sempre più elevate</a:t>
            </a:r>
            <a:endParaRPr lang="it-IT" sz="2600" dirty="0"/>
          </a:p>
        </p:txBody>
      </p:sp>
      <p:sp>
        <p:nvSpPr>
          <p:cNvPr id="4" name="Segnaposto piè di pagina 3"/>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395536" y="188640"/>
            <a:ext cx="8424936" cy="79208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dirty="0" smtClean="0">
                <a:solidFill>
                  <a:srgbClr val="FF0000"/>
                </a:solidFill>
              </a:rPr>
              <a:t>L’architettura curriculare e didattica complessiva </a:t>
            </a:r>
            <a:endParaRPr lang="it-IT" sz="3200" b="1" dirty="0">
              <a:solidFill>
                <a:srgbClr val="FF0000"/>
              </a:solidFill>
            </a:endParaRPr>
          </a:p>
        </p:txBody>
      </p:sp>
      <p:sp>
        <p:nvSpPr>
          <p:cNvPr id="6" name="Rettangolo 5"/>
          <p:cNvSpPr/>
          <p:nvPr/>
        </p:nvSpPr>
        <p:spPr>
          <a:xfrm>
            <a:off x="179512" y="2132856"/>
            <a:ext cx="1872208" cy="864096"/>
          </a:xfrm>
          <a:prstGeom prst="rect">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0000"/>
                </a:solidFill>
              </a:rPr>
              <a:t>Personalizzazione dei percorsi</a:t>
            </a:r>
            <a:endParaRPr lang="it-IT" dirty="0">
              <a:solidFill>
                <a:srgbClr val="FF0000"/>
              </a:solidFill>
            </a:endParaRPr>
          </a:p>
        </p:txBody>
      </p:sp>
      <p:sp>
        <p:nvSpPr>
          <p:cNvPr id="7" name="Rettangolo 6"/>
          <p:cNvSpPr/>
          <p:nvPr/>
        </p:nvSpPr>
        <p:spPr>
          <a:xfrm>
            <a:off x="2411760" y="1412776"/>
            <a:ext cx="1872208" cy="864096"/>
          </a:xfrm>
          <a:prstGeom prst="rect">
            <a:avLst/>
          </a:prstGeom>
          <a:solidFill>
            <a:srgbClr val="FFFF99"/>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0000"/>
                </a:solidFill>
              </a:rPr>
              <a:t>Declinazione dei profili</a:t>
            </a:r>
            <a:endParaRPr lang="it-IT" dirty="0">
              <a:solidFill>
                <a:srgbClr val="FF0000"/>
              </a:solidFill>
            </a:endParaRPr>
          </a:p>
        </p:txBody>
      </p:sp>
      <p:sp>
        <p:nvSpPr>
          <p:cNvPr id="8" name="Rettangolo 7"/>
          <p:cNvSpPr/>
          <p:nvPr/>
        </p:nvSpPr>
        <p:spPr>
          <a:xfrm>
            <a:off x="2411760" y="2636912"/>
            <a:ext cx="1872208" cy="864096"/>
          </a:xfrm>
          <a:prstGeom prst="rect">
            <a:avLst/>
          </a:prstGeom>
          <a:solidFill>
            <a:srgbClr val="FFFF99"/>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0000"/>
                </a:solidFill>
              </a:rPr>
              <a:t>Apprendimenti </a:t>
            </a:r>
            <a:endParaRPr lang="it-IT" dirty="0">
              <a:solidFill>
                <a:srgbClr val="FF0000"/>
              </a:solidFill>
            </a:endParaRPr>
          </a:p>
        </p:txBody>
      </p:sp>
      <p:sp>
        <p:nvSpPr>
          <p:cNvPr id="9" name="Rettangolo 8"/>
          <p:cNvSpPr/>
          <p:nvPr/>
        </p:nvSpPr>
        <p:spPr>
          <a:xfrm>
            <a:off x="251520" y="4653136"/>
            <a:ext cx="1872208" cy="864096"/>
          </a:xfrm>
          <a:prstGeom prst="rect">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0000"/>
                </a:solidFill>
              </a:rPr>
              <a:t>Modello pianificazione didattica</a:t>
            </a:r>
            <a:endParaRPr lang="it-IT" dirty="0">
              <a:solidFill>
                <a:srgbClr val="FF0000"/>
              </a:solidFill>
            </a:endParaRPr>
          </a:p>
        </p:txBody>
      </p:sp>
      <p:sp>
        <p:nvSpPr>
          <p:cNvPr id="10" name="Rettangolo 9"/>
          <p:cNvSpPr/>
          <p:nvPr/>
        </p:nvSpPr>
        <p:spPr>
          <a:xfrm>
            <a:off x="4716016" y="1052736"/>
            <a:ext cx="1872208" cy="864096"/>
          </a:xfrm>
          <a:prstGeom prst="rect">
            <a:avLst/>
          </a:prstGeom>
          <a:solidFill>
            <a:srgbClr val="FFFF99"/>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0000"/>
                </a:solidFill>
              </a:rPr>
              <a:t>Autonomia e flessibilità</a:t>
            </a:r>
            <a:endParaRPr lang="it-IT" dirty="0">
              <a:solidFill>
                <a:srgbClr val="FF0000"/>
              </a:solidFill>
            </a:endParaRPr>
          </a:p>
        </p:txBody>
      </p:sp>
      <p:sp>
        <p:nvSpPr>
          <p:cNvPr id="11" name="Rettangolo 10"/>
          <p:cNvSpPr/>
          <p:nvPr/>
        </p:nvSpPr>
        <p:spPr>
          <a:xfrm>
            <a:off x="2411760" y="3717032"/>
            <a:ext cx="1872208" cy="864096"/>
          </a:xfrm>
          <a:prstGeom prst="rect">
            <a:avLst/>
          </a:prstGeom>
          <a:solidFill>
            <a:srgbClr val="FFFF99"/>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0000"/>
                </a:solidFill>
              </a:rPr>
              <a:t>Assi culturali</a:t>
            </a:r>
            <a:endParaRPr lang="it-IT" dirty="0">
              <a:solidFill>
                <a:srgbClr val="FF0000"/>
              </a:solidFill>
            </a:endParaRPr>
          </a:p>
        </p:txBody>
      </p:sp>
      <p:sp>
        <p:nvSpPr>
          <p:cNvPr id="12" name="Rettangolo 11"/>
          <p:cNvSpPr/>
          <p:nvPr/>
        </p:nvSpPr>
        <p:spPr>
          <a:xfrm>
            <a:off x="2411760" y="4725144"/>
            <a:ext cx="1872208" cy="864096"/>
          </a:xfrm>
          <a:prstGeom prst="rect">
            <a:avLst/>
          </a:prstGeom>
          <a:solidFill>
            <a:srgbClr val="FFFF99"/>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0000"/>
                </a:solidFill>
              </a:rPr>
              <a:t>Metodologie induttive</a:t>
            </a:r>
            <a:endParaRPr lang="it-IT" dirty="0">
              <a:solidFill>
                <a:srgbClr val="FF0000"/>
              </a:solidFill>
            </a:endParaRPr>
          </a:p>
        </p:txBody>
      </p:sp>
      <p:sp>
        <p:nvSpPr>
          <p:cNvPr id="14" name="Rettangolo 13"/>
          <p:cNvSpPr/>
          <p:nvPr/>
        </p:nvSpPr>
        <p:spPr>
          <a:xfrm>
            <a:off x="2411760" y="5733256"/>
            <a:ext cx="1872208" cy="86409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0000"/>
                </a:solidFill>
              </a:rPr>
              <a:t>Unità di apprendimento</a:t>
            </a:r>
            <a:endParaRPr lang="it-IT" b="1" dirty="0">
              <a:solidFill>
                <a:srgbClr val="FF0000"/>
              </a:solidFill>
            </a:endParaRPr>
          </a:p>
        </p:txBody>
      </p:sp>
      <p:sp>
        <p:nvSpPr>
          <p:cNvPr id="15" name="Rettangolo 14"/>
          <p:cNvSpPr/>
          <p:nvPr/>
        </p:nvSpPr>
        <p:spPr>
          <a:xfrm>
            <a:off x="4716016" y="1988840"/>
            <a:ext cx="1872208" cy="864096"/>
          </a:xfrm>
          <a:prstGeom prst="rect">
            <a:avLst/>
          </a:prstGeom>
          <a:solidFill>
            <a:srgbClr val="FFFF99"/>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0000"/>
                </a:solidFill>
              </a:rPr>
              <a:t>Partnership e CTS</a:t>
            </a:r>
            <a:endParaRPr lang="it-IT" dirty="0">
              <a:solidFill>
                <a:srgbClr val="FF0000"/>
              </a:solidFill>
            </a:endParaRPr>
          </a:p>
        </p:txBody>
      </p:sp>
      <p:sp>
        <p:nvSpPr>
          <p:cNvPr id="16" name="Rettangolo 15"/>
          <p:cNvSpPr/>
          <p:nvPr/>
        </p:nvSpPr>
        <p:spPr>
          <a:xfrm>
            <a:off x="4716016" y="2996952"/>
            <a:ext cx="1872208" cy="86409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0000"/>
                </a:solidFill>
              </a:rPr>
              <a:t>Piano Formativo Individuale</a:t>
            </a:r>
            <a:endParaRPr lang="it-IT" b="1" dirty="0">
              <a:solidFill>
                <a:srgbClr val="FF0000"/>
              </a:solidFill>
            </a:endParaRPr>
          </a:p>
        </p:txBody>
      </p:sp>
      <p:sp>
        <p:nvSpPr>
          <p:cNvPr id="17" name="Rettangolo 16"/>
          <p:cNvSpPr/>
          <p:nvPr/>
        </p:nvSpPr>
        <p:spPr>
          <a:xfrm>
            <a:off x="4716016" y="4005064"/>
            <a:ext cx="1872208" cy="864096"/>
          </a:xfrm>
          <a:prstGeom prst="rect">
            <a:avLst/>
          </a:prstGeom>
          <a:solidFill>
            <a:srgbClr val="FFFF99"/>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0000"/>
                </a:solidFill>
              </a:rPr>
              <a:t>Tutoraggio</a:t>
            </a:r>
            <a:endParaRPr lang="it-IT" dirty="0">
              <a:solidFill>
                <a:srgbClr val="FF0000"/>
              </a:solidFill>
            </a:endParaRPr>
          </a:p>
        </p:txBody>
      </p:sp>
      <p:sp>
        <p:nvSpPr>
          <p:cNvPr id="18" name="Rettangolo 17"/>
          <p:cNvSpPr/>
          <p:nvPr/>
        </p:nvSpPr>
        <p:spPr>
          <a:xfrm>
            <a:off x="4788024" y="5733256"/>
            <a:ext cx="1872208" cy="86409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0000"/>
                </a:solidFill>
              </a:rPr>
              <a:t>Certificazione competenze</a:t>
            </a:r>
            <a:endParaRPr lang="it-IT" b="1" dirty="0">
              <a:solidFill>
                <a:srgbClr val="FF0000"/>
              </a:solidFill>
            </a:endParaRPr>
          </a:p>
        </p:txBody>
      </p:sp>
      <p:sp>
        <p:nvSpPr>
          <p:cNvPr id="19" name="Rettangolo 18"/>
          <p:cNvSpPr/>
          <p:nvPr/>
        </p:nvSpPr>
        <p:spPr>
          <a:xfrm>
            <a:off x="6804248" y="2420888"/>
            <a:ext cx="1872208" cy="864096"/>
          </a:xfrm>
          <a:prstGeom prst="rect">
            <a:avLst/>
          </a:prstGeom>
          <a:solidFill>
            <a:srgbClr val="FFFF99"/>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0000"/>
                </a:solidFill>
              </a:rPr>
              <a:t>Orientamento</a:t>
            </a:r>
            <a:endParaRPr lang="it-IT" dirty="0">
              <a:solidFill>
                <a:srgbClr val="FF0000"/>
              </a:solidFill>
            </a:endParaRPr>
          </a:p>
        </p:txBody>
      </p:sp>
      <p:sp>
        <p:nvSpPr>
          <p:cNvPr id="20" name="Rettangolo 19"/>
          <p:cNvSpPr/>
          <p:nvPr/>
        </p:nvSpPr>
        <p:spPr>
          <a:xfrm>
            <a:off x="6804248" y="3429000"/>
            <a:ext cx="1872208" cy="86409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0000"/>
                </a:solidFill>
              </a:rPr>
              <a:t>Bilancio personale</a:t>
            </a:r>
            <a:endParaRPr lang="it-IT" b="1" dirty="0">
              <a:solidFill>
                <a:srgbClr val="FF0000"/>
              </a:solidFill>
            </a:endParaRPr>
          </a:p>
        </p:txBody>
      </p:sp>
      <p:sp>
        <p:nvSpPr>
          <p:cNvPr id="21" name="Rettangolo 20"/>
          <p:cNvSpPr/>
          <p:nvPr/>
        </p:nvSpPr>
        <p:spPr>
          <a:xfrm>
            <a:off x="6804248" y="4437112"/>
            <a:ext cx="1872208" cy="864096"/>
          </a:xfrm>
          <a:prstGeom prst="rect">
            <a:avLst/>
          </a:prstGeom>
          <a:solidFill>
            <a:srgbClr val="FFFF99"/>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0000"/>
                </a:solidFill>
              </a:rPr>
              <a:t>Apprendimento informale </a:t>
            </a:r>
          </a:p>
          <a:p>
            <a:pPr algn="ctr"/>
            <a:r>
              <a:rPr lang="it-IT" dirty="0" smtClean="0">
                <a:solidFill>
                  <a:srgbClr val="FF0000"/>
                </a:solidFill>
              </a:rPr>
              <a:t>e non formale</a:t>
            </a:r>
            <a:endParaRPr lang="it-IT" dirty="0">
              <a:solidFill>
                <a:srgbClr val="FF0000"/>
              </a:solidFill>
            </a:endParaRPr>
          </a:p>
        </p:txBody>
      </p:sp>
      <p:sp>
        <p:nvSpPr>
          <p:cNvPr id="22" name="Rettangolo 21"/>
          <p:cNvSpPr/>
          <p:nvPr/>
        </p:nvSpPr>
        <p:spPr>
          <a:xfrm>
            <a:off x="6804248" y="5445224"/>
            <a:ext cx="1872208" cy="864096"/>
          </a:xfrm>
          <a:prstGeom prst="rect">
            <a:avLst/>
          </a:prstGeom>
          <a:solidFill>
            <a:srgbClr val="FFFF99"/>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0000"/>
                </a:solidFill>
              </a:rPr>
              <a:t>Passaggi</a:t>
            </a:r>
            <a:endParaRPr lang="it-IT" dirty="0">
              <a:solidFill>
                <a:srgbClr val="FF0000"/>
              </a:solidFill>
            </a:endParaRPr>
          </a:p>
        </p:txBody>
      </p:sp>
      <p:cxnSp>
        <p:nvCxnSpPr>
          <p:cNvPr id="24" name="Connettore 1 23"/>
          <p:cNvCxnSpPr>
            <a:endCxn id="7" idx="1"/>
          </p:cNvCxnSpPr>
          <p:nvPr/>
        </p:nvCxnSpPr>
        <p:spPr>
          <a:xfrm flipV="1">
            <a:off x="2051720" y="1844824"/>
            <a:ext cx="36004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nettore 1 25"/>
          <p:cNvCxnSpPr>
            <a:endCxn id="8" idx="1"/>
          </p:cNvCxnSpPr>
          <p:nvPr/>
        </p:nvCxnSpPr>
        <p:spPr>
          <a:xfrm>
            <a:off x="1979712" y="2996952"/>
            <a:ext cx="432048"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Connettore 1 27"/>
          <p:cNvCxnSpPr>
            <a:endCxn id="11" idx="1"/>
          </p:cNvCxnSpPr>
          <p:nvPr/>
        </p:nvCxnSpPr>
        <p:spPr>
          <a:xfrm flipV="1">
            <a:off x="2051720" y="4149080"/>
            <a:ext cx="36004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Connettore 1 33"/>
          <p:cNvCxnSpPr/>
          <p:nvPr/>
        </p:nvCxnSpPr>
        <p:spPr>
          <a:xfrm>
            <a:off x="2123728" y="5517232"/>
            <a:ext cx="288032"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Connettore 1 36"/>
          <p:cNvCxnSpPr>
            <a:endCxn id="10" idx="1"/>
          </p:cNvCxnSpPr>
          <p:nvPr/>
        </p:nvCxnSpPr>
        <p:spPr>
          <a:xfrm flipV="1">
            <a:off x="4283968" y="1484784"/>
            <a:ext cx="432048"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nettore 1 38"/>
          <p:cNvCxnSpPr/>
          <p:nvPr/>
        </p:nvCxnSpPr>
        <p:spPr>
          <a:xfrm>
            <a:off x="4283968" y="2132856"/>
            <a:ext cx="432048"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Connettore 1 40"/>
          <p:cNvCxnSpPr>
            <a:stCxn id="8" idx="3"/>
          </p:cNvCxnSpPr>
          <p:nvPr/>
        </p:nvCxnSpPr>
        <p:spPr>
          <a:xfrm flipV="1">
            <a:off x="4283968" y="2636912"/>
            <a:ext cx="432048"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Connettore 1 42"/>
          <p:cNvCxnSpPr>
            <a:stCxn id="8" idx="3"/>
            <a:endCxn id="16" idx="1"/>
          </p:cNvCxnSpPr>
          <p:nvPr/>
        </p:nvCxnSpPr>
        <p:spPr>
          <a:xfrm>
            <a:off x="4283968" y="3068960"/>
            <a:ext cx="432048"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Connettore 1 44"/>
          <p:cNvCxnSpPr>
            <a:stCxn id="8" idx="3"/>
          </p:cNvCxnSpPr>
          <p:nvPr/>
        </p:nvCxnSpPr>
        <p:spPr>
          <a:xfrm>
            <a:off x="4283968" y="3068960"/>
            <a:ext cx="432048" cy="1224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Connettore 1 46"/>
          <p:cNvCxnSpPr>
            <a:stCxn id="14" idx="3"/>
            <a:endCxn id="18" idx="1"/>
          </p:cNvCxnSpPr>
          <p:nvPr/>
        </p:nvCxnSpPr>
        <p:spPr>
          <a:xfrm>
            <a:off x="4283968" y="6165304"/>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Connettore 1 74"/>
          <p:cNvCxnSpPr/>
          <p:nvPr/>
        </p:nvCxnSpPr>
        <p:spPr>
          <a:xfrm>
            <a:off x="2123728" y="4869160"/>
            <a:ext cx="288032"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Connettore 1 76"/>
          <p:cNvCxnSpPr>
            <a:endCxn id="19" idx="1"/>
          </p:cNvCxnSpPr>
          <p:nvPr/>
        </p:nvCxnSpPr>
        <p:spPr>
          <a:xfrm flipV="1">
            <a:off x="6588224" y="2852936"/>
            <a:ext cx="216024"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Connettore 1 78"/>
          <p:cNvCxnSpPr/>
          <p:nvPr/>
        </p:nvCxnSpPr>
        <p:spPr>
          <a:xfrm>
            <a:off x="6588224" y="3573016"/>
            <a:ext cx="21602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Connettore 1 80"/>
          <p:cNvCxnSpPr/>
          <p:nvPr/>
        </p:nvCxnSpPr>
        <p:spPr>
          <a:xfrm flipV="1">
            <a:off x="6588224" y="4005064"/>
            <a:ext cx="21602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Connettore 1 82"/>
          <p:cNvCxnSpPr/>
          <p:nvPr/>
        </p:nvCxnSpPr>
        <p:spPr>
          <a:xfrm>
            <a:off x="6588224" y="4581128"/>
            <a:ext cx="216024"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Connettore 2 84"/>
          <p:cNvCxnSpPr/>
          <p:nvPr/>
        </p:nvCxnSpPr>
        <p:spPr>
          <a:xfrm>
            <a:off x="6012160" y="4941168"/>
            <a:ext cx="648072" cy="648072"/>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ttore 1 86"/>
          <p:cNvCxnSpPr/>
          <p:nvPr/>
        </p:nvCxnSpPr>
        <p:spPr>
          <a:xfrm>
            <a:off x="8820472" y="2780928"/>
            <a:ext cx="0" cy="3096344"/>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9" name="Connettore 2 88"/>
          <p:cNvCxnSpPr/>
          <p:nvPr/>
        </p:nvCxnSpPr>
        <p:spPr>
          <a:xfrm flipH="1">
            <a:off x="8532440" y="5877272"/>
            <a:ext cx="288032" cy="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1" name="Connettore 2 90"/>
          <p:cNvCxnSpPr/>
          <p:nvPr/>
        </p:nvCxnSpPr>
        <p:spPr>
          <a:xfrm>
            <a:off x="8100392" y="5301208"/>
            <a:ext cx="0" cy="288032"/>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3" name="Connettore 2 92"/>
          <p:cNvCxnSpPr/>
          <p:nvPr/>
        </p:nvCxnSpPr>
        <p:spPr>
          <a:xfrm>
            <a:off x="8532440" y="2852936"/>
            <a:ext cx="288032" cy="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5" name="Connettore 2 94"/>
          <p:cNvCxnSpPr/>
          <p:nvPr/>
        </p:nvCxnSpPr>
        <p:spPr>
          <a:xfrm>
            <a:off x="8532440" y="3645024"/>
            <a:ext cx="288032" cy="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a:xfrm>
            <a:off x="457200" y="548680"/>
            <a:ext cx="8229600" cy="5577483"/>
          </a:xfrm>
        </p:spPr>
        <p:txBody>
          <a:bodyPr>
            <a:normAutofit/>
          </a:bodyPr>
          <a:lstStyle/>
          <a:p>
            <a:pPr marL="0" indent="0" algn="just">
              <a:buNone/>
            </a:pPr>
            <a:r>
              <a:rPr lang="it-IT" b="1" i="1" dirty="0" smtClean="0">
                <a:solidFill>
                  <a:srgbClr val="FF0000"/>
                </a:solidFill>
                <a:latin typeface="Arial" pitchFamily="34" charset="0"/>
                <a:cs typeface="Arial" pitchFamily="34" charset="0"/>
              </a:rPr>
              <a:t>Riflessioni</a:t>
            </a:r>
          </a:p>
          <a:p>
            <a:pPr marL="0" indent="0" algn="just">
              <a:buNone/>
            </a:pPr>
            <a:endParaRPr lang="it-IT" b="1" i="1" dirty="0" smtClean="0">
              <a:solidFill>
                <a:srgbClr val="FF0000"/>
              </a:solidFill>
              <a:latin typeface="Arial" pitchFamily="34" charset="0"/>
              <a:cs typeface="Arial" pitchFamily="34" charset="0"/>
            </a:endParaRPr>
          </a:p>
          <a:p>
            <a:pPr marL="0" indent="0" algn="just">
              <a:buNone/>
            </a:pPr>
            <a:r>
              <a:rPr lang="it-IT" sz="2600" dirty="0" smtClean="0">
                <a:latin typeface="Arial" pitchFamily="34" charset="0"/>
                <a:cs typeface="Arial" pitchFamily="34" charset="0"/>
              </a:rPr>
              <a:t>Il modello didattico dei nuovi professionali è basato su un ripensamento complessivo di strumenti e metodi nella consapevolezza che l’indebolimento del settore in questi anni è da attribuire non solo alla struttura degli ordinamenti, ma soprattutto ad una mancata innovazione metodologica del processo insegnamento e apprendimento.</a:t>
            </a:r>
          </a:p>
          <a:p>
            <a:pPr marL="0" indent="0" algn="just">
              <a:buNone/>
            </a:pPr>
            <a:r>
              <a:rPr lang="it-IT" sz="2600" dirty="0" smtClean="0">
                <a:latin typeface="Arial" pitchFamily="34" charset="0"/>
                <a:cs typeface="Arial" pitchFamily="34" charset="0"/>
              </a:rPr>
              <a:t>Il </a:t>
            </a:r>
            <a:r>
              <a:rPr lang="it-IT" sz="2600" dirty="0" err="1" smtClean="0">
                <a:latin typeface="Arial" pitchFamily="34" charset="0"/>
                <a:cs typeface="Arial" pitchFamily="34" charset="0"/>
              </a:rPr>
              <a:t>D.Lgs</a:t>
            </a:r>
            <a:r>
              <a:rPr lang="it-IT" sz="2600" dirty="0" smtClean="0">
                <a:latin typeface="Arial" pitchFamily="34" charset="0"/>
                <a:cs typeface="Arial" pitchFamily="34" charset="0"/>
              </a:rPr>
              <a:t> 61/2017 fa esplicito riferimento a metodologie di tipo induttivo, alla didattica </a:t>
            </a:r>
            <a:r>
              <a:rPr lang="it-IT" sz="2600" dirty="0" err="1" smtClean="0">
                <a:latin typeface="Arial" pitchFamily="34" charset="0"/>
                <a:cs typeface="Arial" pitchFamily="34" charset="0"/>
              </a:rPr>
              <a:t>laboratoriale</a:t>
            </a:r>
            <a:r>
              <a:rPr lang="it-IT" sz="2600" dirty="0" smtClean="0">
                <a:latin typeface="Arial" pitchFamily="34" charset="0"/>
                <a:cs typeface="Arial" pitchFamily="34" charset="0"/>
              </a:rPr>
              <a:t>, alla progettazione interdisciplinare.</a:t>
            </a:r>
            <a:endParaRPr lang="it-IT" sz="2600" dirty="0">
              <a:latin typeface="Arial" pitchFamily="34" charset="0"/>
              <a:cs typeface="Arial" pitchFamily="34" charset="0"/>
            </a:endParaRPr>
          </a:p>
        </p:txBody>
      </p:sp>
      <p:sp>
        <p:nvSpPr>
          <p:cNvPr id="2" name="Segnaposto piè di pagina 1"/>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smtClean="0"/>
              <a:t>iiss pavoncelli cerignola</a:t>
            </a:r>
            <a:endParaRPr lang="it-IT"/>
          </a:p>
        </p:txBody>
      </p:sp>
      <p:sp>
        <p:nvSpPr>
          <p:cNvPr id="4" name="Rettangolo arrotondato 3"/>
          <p:cNvSpPr/>
          <p:nvPr/>
        </p:nvSpPr>
        <p:spPr>
          <a:xfrm>
            <a:off x="539552" y="548680"/>
            <a:ext cx="8280920" cy="576064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lang="it-IT" sz="2400" b="1" i="1" dirty="0" smtClean="0">
                <a:solidFill>
                  <a:schemeClr val="tx1"/>
                </a:solidFill>
                <a:latin typeface="Arial" pitchFamily="34" charset="0"/>
                <a:ea typeface="Times New Roman" pitchFamily="18" charset="0"/>
                <a:cs typeface="Arial" pitchFamily="34" charset="0"/>
              </a:rPr>
              <a:t>Il presupposto epistemologico è il modello S-M-R</a:t>
            </a:r>
          </a:p>
          <a:p>
            <a:pPr lvl="0" algn="ctr" fontAlgn="base">
              <a:spcBef>
                <a:spcPct val="0"/>
              </a:spcBef>
              <a:spcAft>
                <a:spcPct val="0"/>
              </a:spcAft>
            </a:pPr>
            <a:endParaRPr lang="it-IT" sz="2400" b="1" i="1" dirty="0" smtClean="0">
              <a:solidFill>
                <a:schemeClr val="tx1"/>
              </a:solidFill>
              <a:latin typeface="Arial" pitchFamily="34" charset="0"/>
              <a:ea typeface="Times New Roman" pitchFamily="18" charset="0"/>
              <a:cs typeface="Arial" pitchFamily="34" charset="0"/>
            </a:endParaRPr>
          </a:p>
          <a:p>
            <a:pPr lvl="0" algn="ctr" fontAlgn="base">
              <a:spcBef>
                <a:spcPct val="0"/>
              </a:spcBef>
              <a:spcAft>
                <a:spcPct val="0"/>
              </a:spcAft>
            </a:pPr>
            <a:endParaRPr lang="it-IT" sz="2400" b="1" i="1" dirty="0" smtClean="0">
              <a:solidFill>
                <a:schemeClr val="tx1"/>
              </a:solidFill>
              <a:latin typeface="Arial" pitchFamily="34" charset="0"/>
              <a:ea typeface="Times New Roman" pitchFamily="18" charset="0"/>
              <a:cs typeface="Arial" pitchFamily="34" charset="0"/>
            </a:endParaRPr>
          </a:p>
          <a:p>
            <a:pPr lvl="0" algn="ctr" fontAlgn="base">
              <a:spcBef>
                <a:spcPct val="0"/>
              </a:spcBef>
              <a:spcAft>
                <a:spcPct val="0"/>
              </a:spcAft>
            </a:pPr>
            <a:endParaRPr lang="it-IT" sz="2000" dirty="0" smtClean="0">
              <a:solidFill>
                <a:schemeClr val="tx1"/>
              </a:solidFill>
              <a:latin typeface="Arial" pitchFamily="34" charset="0"/>
              <a:cs typeface="Arial" pitchFamily="34" charset="0"/>
            </a:endParaRPr>
          </a:p>
          <a:p>
            <a:pPr lvl="0" algn="ctr" fontAlgn="base">
              <a:spcBef>
                <a:spcPct val="0"/>
              </a:spcBef>
              <a:spcAft>
                <a:spcPct val="0"/>
              </a:spcAft>
            </a:pPr>
            <a:endParaRPr lang="it-IT" sz="2000" dirty="0" smtClean="0">
              <a:solidFill>
                <a:schemeClr val="tx1"/>
              </a:solidFill>
              <a:latin typeface="Arial" pitchFamily="34" charset="0"/>
              <a:cs typeface="Arial" pitchFamily="34" charset="0"/>
            </a:endParaRPr>
          </a:p>
          <a:p>
            <a:pPr lvl="0" algn="ctr" fontAlgn="base">
              <a:spcBef>
                <a:spcPct val="0"/>
              </a:spcBef>
              <a:spcAft>
                <a:spcPct val="0"/>
              </a:spcAft>
            </a:pPr>
            <a:endParaRPr lang="it-IT" sz="2000" dirty="0" smtClean="0">
              <a:solidFill>
                <a:schemeClr val="tx1"/>
              </a:solidFill>
              <a:latin typeface="Arial" pitchFamily="34" charset="0"/>
              <a:cs typeface="Arial" pitchFamily="34" charset="0"/>
            </a:endParaRPr>
          </a:p>
          <a:p>
            <a:pPr lvl="0" algn="ctr" fontAlgn="base">
              <a:spcBef>
                <a:spcPct val="0"/>
              </a:spcBef>
              <a:spcAft>
                <a:spcPct val="0"/>
              </a:spcAft>
            </a:pPr>
            <a:endParaRPr lang="it-IT" sz="2000" dirty="0" smtClean="0">
              <a:solidFill>
                <a:schemeClr val="tx1"/>
              </a:solidFill>
              <a:latin typeface="Arial" pitchFamily="34" charset="0"/>
              <a:cs typeface="Arial" pitchFamily="34" charset="0"/>
            </a:endParaRPr>
          </a:p>
          <a:p>
            <a:pPr lvl="0" algn="ctr" fontAlgn="base">
              <a:spcBef>
                <a:spcPct val="0"/>
              </a:spcBef>
              <a:spcAft>
                <a:spcPct val="0"/>
              </a:spcAft>
            </a:pPr>
            <a:endParaRPr lang="it-IT" sz="2000" dirty="0" smtClean="0">
              <a:solidFill>
                <a:schemeClr val="tx1"/>
              </a:solidFill>
              <a:latin typeface="Arial" pitchFamily="34" charset="0"/>
              <a:cs typeface="Arial" pitchFamily="34" charset="0"/>
            </a:endParaRPr>
          </a:p>
          <a:p>
            <a:pPr lvl="0" algn="ctr" fontAlgn="base">
              <a:spcBef>
                <a:spcPct val="0"/>
              </a:spcBef>
              <a:spcAft>
                <a:spcPct val="0"/>
              </a:spcAft>
            </a:pPr>
            <a:endParaRPr lang="it-IT" sz="2000" dirty="0" smtClean="0">
              <a:solidFill>
                <a:schemeClr val="tx1"/>
              </a:solidFill>
              <a:latin typeface="Arial" pitchFamily="34" charset="0"/>
              <a:cs typeface="Arial" pitchFamily="34" charset="0"/>
            </a:endParaRPr>
          </a:p>
          <a:p>
            <a:pPr lvl="0" algn="ctr" fontAlgn="base">
              <a:spcBef>
                <a:spcPct val="0"/>
              </a:spcBef>
              <a:spcAft>
                <a:spcPct val="0"/>
              </a:spcAft>
            </a:pPr>
            <a:endParaRPr lang="it-IT" sz="2000" dirty="0" smtClean="0">
              <a:solidFill>
                <a:schemeClr val="tx1"/>
              </a:solidFill>
              <a:latin typeface="Arial" pitchFamily="34" charset="0"/>
              <a:cs typeface="Arial" pitchFamily="34" charset="0"/>
            </a:endParaRPr>
          </a:p>
          <a:p>
            <a:pPr lvl="0" algn="ctr" fontAlgn="base">
              <a:spcBef>
                <a:spcPct val="0"/>
              </a:spcBef>
              <a:spcAft>
                <a:spcPct val="0"/>
              </a:spcAft>
            </a:pPr>
            <a:endParaRPr lang="it-IT" sz="2000" dirty="0" smtClean="0">
              <a:solidFill>
                <a:schemeClr val="tx1"/>
              </a:solidFill>
              <a:latin typeface="Arial" pitchFamily="34" charset="0"/>
              <a:cs typeface="Arial" pitchFamily="34" charset="0"/>
            </a:endParaRPr>
          </a:p>
          <a:p>
            <a:pPr lvl="0" algn="ctr" fontAlgn="base">
              <a:spcBef>
                <a:spcPct val="0"/>
              </a:spcBef>
              <a:spcAft>
                <a:spcPct val="0"/>
              </a:spcAft>
            </a:pPr>
            <a:endParaRPr lang="it-IT" sz="2000" dirty="0" smtClean="0">
              <a:solidFill>
                <a:schemeClr val="tx1"/>
              </a:solidFill>
              <a:latin typeface="Arial" pitchFamily="34" charset="0"/>
              <a:cs typeface="Arial" pitchFamily="34" charset="0"/>
            </a:endParaRPr>
          </a:p>
          <a:p>
            <a:pPr lvl="0" algn="ctr" fontAlgn="base">
              <a:spcBef>
                <a:spcPct val="0"/>
              </a:spcBef>
              <a:spcAft>
                <a:spcPct val="0"/>
              </a:spcAft>
            </a:pPr>
            <a:endParaRPr lang="it-IT" sz="2000" dirty="0" smtClean="0">
              <a:solidFill>
                <a:schemeClr val="tx1"/>
              </a:solidFill>
              <a:latin typeface="Arial" pitchFamily="34" charset="0"/>
              <a:cs typeface="Arial" pitchFamily="34" charset="0"/>
            </a:endParaRPr>
          </a:p>
          <a:p>
            <a:pPr lvl="0" algn="ctr" fontAlgn="base">
              <a:spcBef>
                <a:spcPct val="0"/>
              </a:spcBef>
              <a:spcAft>
                <a:spcPct val="0"/>
              </a:spcAft>
            </a:pPr>
            <a:endParaRPr lang="it-IT" sz="2000" dirty="0" smtClean="0">
              <a:solidFill>
                <a:schemeClr val="tx1"/>
              </a:solidFill>
              <a:latin typeface="Arial" pitchFamily="34" charset="0"/>
              <a:cs typeface="Arial" pitchFamily="34" charset="0"/>
            </a:endParaRPr>
          </a:p>
        </p:txBody>
      </p:sp>
      <p:pic>
        <p:nvPicPr>
          <p:cNvPr id="5" name="Picture 4" descr="brainwig"/>
          <p:cNvPicPr>
            <a:picLocks noChangeAspect="1" noChangeArrowheads="1" noCrop="1"/>
          </p:cNvPicPr>
          <p:nvPr/>
        </p:nvPicPr>
        <p:blipFill>
          <a:blip r:embed="rId2" cstate="print"/>
          <a:srcRect/>
          <a:stretch>
            <a:fillRect/>
          </a:stretch>
        </p:blipFill>
        <p:spPr bwMode="auto">
          <a:xfrm>
            <a:off x="2915816" y="2060848"/>
            <a:ext cx="3505200" cy="3505200"/>
          </a:xfrm>
          <a:prstGeom prst="rect">
            <a:avLst/>
          </a:prstGeom>
          <a:noFill/>
        </p:spPr>
      </p:pic>
      <p:sp>
        <p:nvSpPr>
          <p:cNvPr id="6" name="Ovale 5"/>
          <p:cNvSpPr/>
          <p:nvPr/>
        </p:nvSpPr>
        <p:spPr>
          <a:xfrm>
            <a:off x="1259632" y="2996952"/>
            <a:ext cx="1440160"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800" b="1" dirty="0" smtClean="0">
                <a:latin typeface="Arial" pitchFamily="34" charset="0"/>
                <a:cs typeface="Arial" pitchFamily="34" charset="0"/>
              </a:rPr>
              <a:t>S</a:t>
            </a:r>
            <a:endParaRPr lang="it-IT" sz="8800" b="1" dirty="0">
              <a:latin typeface="Arial" pitchFamily="34" charset="0"/>
              <a:cs typeface="Arial" pitchFamily="34" charset="0"/>
            </a:endParaRPr>
          </a:p>
        </p:txBody>
      </p:sp>
      <p:sp>
        <p:nvSpPr>
          <p:cNvPr id="7" name="Ovale 6"/>
          <p:cNvSpPr/>
          <p:nvPr/>
        </p:nvSpPr>
        <p:spPr>
          <a:xfrm>
            <a:off x="6372200" y="2924944"/>
            <a:ext cx="1440160"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800" b="1" dirty="0" smtClean="0">
                <a:latin typeface="Arial" pitchFamily="34" charset="0"/>
                <a:cs typeface="Arial" pitchFamily="34" charset="0"/>
              </a:rPr>
              <a:t>R</a:t>
            </a:r>
            <a:endParaRPr lang="it-IT" sz="8800" b="1" dirty="0">
              <a:latin typeface="Arial" pitchFamily="34" charset="0"/>
              <a:cs typeface="Arial" pitchFamily="34" charset="0"/>
            </a:endParaRP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smtClean="0"/>
              <a:t>iiss pavoncelli cerignola</a:t>
            </a:r>
            <a:endParaRPr lang="it-IT"/>
          </a:p>
        </p:txBody>
      </p:sp>
      <p:pic>
        <p:nvPicPr>
          <p:cNvPr id="4" name="Picture 2" descr="C:\Documents and Settings\Utente\Desktop\foto\metacognizione interrogativa.jpg"/>
          <p:cNvPicPr>
            <a:picLocks noChangeAspect="1" noChangeArrowheads="1"/>
          </p:cNvPicPr>
          <p:nvPr/>
        </p:nvPicPr>
        <p:blipFill>
          <a:blip r:embed="rId2" cstate="print"/>
          <a:srcRect/>
          <a:stretch>
            <a:fillRect/>
          </a:stretch>
        </p:blipFill>
        <p:spPr bwMode="auto">
          <a:xfrm>
            <a:off x="6948264" y="4293096"/>
            <a:ext cx="1836712" cy="2174067"/>
          </a:xfrm>
          <a:prstGeom prst="rect">
            <a:avLst/>
          </a:prstGeom>
          <a:noFill/>
        </p:spPr>
      </p:pic>
      <p:sp>
        <p:nvSpPr>
          <p:cNvPr id="5" name="Fumetto 3 4"/>
          <p:cNvSpPr/>
          <p:nvPr/>
        </p:nvSpPr>
        <p:spPr>
          <a:xfrm>
            <a:off x="323528" y="404664"/>
            <a:ext cx="7632848" cy="4176464"/>
          </a:xfrm>
          <a:prstGeom prst="wedgeEllipseCallout">
            <a:avLst>
              <a:gd name="adj1" fmla="val 40315"/>
              <a:gd name="adj2" fmla="val 58888"/>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1043608" y="1124744"/>
            <a:ext cx="6264696" cy="2308324"/>
          </a:xfrm>
          <a:prstGeom prst="rect">
            <a:avLst/>
          </a:prstGeom>
        </p:spPr>
        <p:txBody>
          <a:bodyPr wrap="square">
            <a:spAutoFit/>
          </a:bodyPr>
          <a:lstStyle/>
          <a:p>
            <a:pPr lvl="0" algn="ctr" fontAlgn="base">
              <a:spcBef>
                <a:spcPct val="0"/>
              </a:spcBef>
              <a:spcAft>
                <a:spcPct val="0"/>
              </a:spcAft>
            </a:pPr>
            <a:r>
              <a:rPr lang="it-IT" sz="2400" b="1" i="1" dirty="0" smtClean="0">
                <a:solidFill>
                  <a:srgbClr val="FF0000"/>
                </a:solidFill>
                <a:latin typeface="Arial" pitchFamily="34" charset="0"/>
                <a:ea typeface="Times New Roman" pitchFamily="18" charset="0"/>
                <a:cs typeface="Arial" pitchFamily="34" charset="0"/>
              </a:rPr>
              <a:t>… ovvero</a:t>
            </a:r>
          </a:p>
          <a:p>
            <a:pPr lvl="0" algn="ctr" fontAlgn="base">
              <a:spcBef>
                <a:spcPct val="0"/>
              </a:spcBef>
              <a:spcAft>
                <a:spcPct val="0"/>
              </a:spcAft>
            </a:pPr>
            <a:endParaRPr lang="it-IT" sz="2400" b="1" i="1" dirty="0" smtClean="0">
              <a:solidFill>
                <a:srgbClr val="FF0000"/>
              </a:solidFill>
              <a:latin typeface="Arial" pitchFamily="34" charset="0"/>
              <a:ea typeface="Times New Roman" pitchFamily="18" charset="0"/>
              <a:cs typeface="Arial" pitchFamily="34" charset="0"/>
            </a:endParaRPr>
          </a:p>
          <a:p>
            <a:pPr lvl="0" algn="just" fontAlgn="base">
              <a:spcBef>
                <a:spcPct val="0"/>
              </a:spcBef>
              <a:spcAft>
                <a:spcPct val="0"/>
              </a:spcAft>
            </a:pPr>
            <a:r>
              <a:rPr lang="it-IT" sz="2400" b="1" i="1" dirty="0" smtClean="0">
                <a:latin typeface="Arial" pitchFamily="34" charset="0"/>
                <a:ea typeface="Times New Roman" pitchFamily="18" charset="0"/>
                <a:cs typeface="Arial" pitchFamily="34" charset="0"/>
              </a:rPr>
              <a:t>si assume che nell’apprendimento tra stimolo e risposta (fattori esterni) ci sia la mente (fattore interno), che interviene secondo le caratteristiche individuali. </a:t>
            </a: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solidFill>
            <a:schemeClr val="bg1"/>
          </a:solidFill>
          <a:ln>
            <a:solidFill>
              <a:srgbClr val="FF0000"/>
            </a:solidFill>
          </a:ln>
        </p:spPr>
        <p:txBody>
          <a:bodyPr/>
          <a:lstStyle/>
          <a:p>
            <a:r>
              <a:rPr lang="it-IT" dirty="0" smtClean="0">
                <a:solidFill>
                  <a:srgbClr val="FF0000"/>
                </a:solidFill>
              </a:rPr>
              <a:t>La progettazione interdisciplinare</a:t>
            </a:r>
            <a:endParaRPr lang="it-IT" dirty="0">
              <a:solidFill>
                <a:srgbClr val="FF0000"/>
              </a:solidFill>
            </a:endParaRPr>
          </a:p>
        </p:txBody>
      </p:sp>
      <p:sp>
        <p:nvSpPr>
          <p:cNvPr id="4" name="Segnaposto contenuto 3"/>
          <p:cNvSpPr>
            <a:spLocks noGrp="1"/>
          </p:cNvSpPr>
          <p:nvPr>
            <p:ph idx="1"/>
          </p:nvPr>
        </p:nvSpPr>
        <p:spPr/>
        <p:txBody>
          <a:bodyPr>
            <a:normAutofit/>
          </a:bodyPr>
          <a:lstStyle/>
          <a:p>
            <a:pPr marL="0" indent="0" algn="just">
              <a:buNone/>
            </a:pPr>
            <a:r>
              <a:rPr lang="it-IT" sz="2600" dirty="0" smtClean="0"/>
              <a:t>Il Regolamento non definisce contenuti didattici per singola disciplina, ma individua risultati di apprendimento, declinati in competenze, abilità e conoscenze per rendere effettiva l’integrazione degli insegnamenti all’interno degli assi e tra gli assi. Per questo è necessario:</a:t>
            </a:r>
          </a:p>
          <a:p>
            <a:pPr marL="514350" indent="-514350" algn="just">
              <a:buAutoNum type="arabicPeriod"/>
            </a:pPr>
            <a:r>
              <a:rPr lang="it-IT" sz="2600" dirty="0" smtClean="0"/>
              <a:t>Individuare gli insegnamenti, le attività e i nuclei fondanti delle discipline che concorrono all’acquisizione delle diverse competenze;</a:t>
            </a:r>
          </a:p>
          <a:p>
            <a:pPr marL="514350" indent="-514350" algn="just">
              <a:buAutoNum type="arabicPeriod"/>
            </a:pPr>
            <a:r>
              <a:rPr lang="it-IT" sz="2600" dirty="0" smtClean="0"/>
              <a:t>Strutturare le UDA che permettano di conseguire e attestare i risultati di apprendimento in esito ai percorsi</a:t>
            </a:r>
            <a:endParaRPr lang="it-IT" sz="2600" dirty="0"/>
          </a:p>
        </p:txBody>
      </p:sp>
      <p:sp>
        <p:nvSpPr>
          <p:cNvPr id="2" name="Segnaposto piè di pagina 1"/>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rgbClr val="FF3300"/>
            </a:solidFill>
          </a:ln>
        </p:spPr>
        <p:txBody>
          <a:bodyPr/>
          <a:lstStyle/>
          <a:p>
            <a:r>
              <a:rPr lang="it-IT" dirty="0" smtClean="0">
                <a:solidFill>
                  <a:srgbClr val="FF0000"/>
                </a:solidFill>
              </a:rPr>
              <a:t>L’Unità Di Apprendimento</a:t>
            </a:r>
            <a:endParaRPr lang="it-IT" dirty="0">
              <a:solidFill>
                <a:srgbClr val="FF0000"/>
              </a:solidFill>
            </a:endParaRPr>
          </a:p>
        </p:txBody>
      </p:sp>
      <p:sp>
        <p:nvSpPr>
          <p:cNvPr id="3" name="Segnaposto contenuto 2"/>
          <p:cNvSpPr>
            <a:spLocks noGrp="1"/>
          </p:cNvSpPr>
          <p:nvPr>
            <p:ph idx="1"/>
          </p:nvPr>
        </p:nvSpPr>
        <p:spPr/>
        <p:txBody>
          <a:bodyPr>
            <a:normAutofit/>
          </a:bodyPr>
          <a:lstStyle/>
          <a:p>
            <a:pPr marL="360363" indent="-360363" algn="just">
              <a:buFont typeface="Wingdings" pitchFamily="2" charset="2"/>
              <a:buChar char="Ø"/>
            </a:pPr>
            <a:r>
              <a:rPr lang="it-IT" sz="2600" dirty="0" smtClean="0"/>
              <a:t>Costituisce un insieme autonomamente significativo di competenze, abilità e conoscenze in cui è organizzato il percorso formativo</a:t>
            </a:r>
          </a:p>
          <a:p>
            <a:pPr marL="360363" indent="-360363" algn="just">
              <a:buFont typeface="Wingdings" pitchFamily="2" charset="2"/>
              <a:buChar char="Ø"/>
            </a:pPr>
            <a:r>
              <a:rPr lang="it-IT" sz="2600" dirty="0" smtClean="0"/>
              <a:t>Rappresenta il necessario riferimento per la valutazione, certificazione e riconoscimento dei crediti soprattutto nel caso di passaggi</a:t>
            </a:r>
          </a:p>
          <a:p>
            <a:pPr marL="360363" indent="-360363" algn="just">
              <a:buFont typeface="Wingdings" pitchFamily="2" charset="2"/>
              <a:buChar char="Ø"/>
            </a:pPr>
            <a:r>
              <a:rPr lang="it-IT" sz="2600" dirty="0" smtClean="0"/>
              <a:t>È caratterizzata da obiettivi  formativi adatti e significativi, a partire dai quali si valuta anche il livello di conoscenze e abilità acquisite e la misura in cui lo studente ha maturato le competenze attese.</a:t>
            </a:r>
            <a:endParaRPr lang="it-IT" sz="2600" dirty="0"/>
          </a:p>
        </p:txBody>
      </p:sp>
      <p:sp>
        <p:nvSpPr>
          <p:cNvPr id="4" name="Segnaposto piè di pagina 3"/>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r>
              <a:rPr lang="it-IT" smtClean="0"/>
              <a:t>iiss pavoncelli cerignola</a:t>
            </a:r>
            <a:endParaRPr lang="it-IT"/>
          </a:p>
        </p:txBody>
      </p:sp>
      <p:graphicFrame>
        <p:nvGraphicFramePr>
          <p:cNvPr id="6" name="Tabella 5"/>
          <p:cNvGraphicFramePr>
            <a:graphicFrameLocks noGrp="1"/>
          </p:cNvGraphicFramePr>
          <p:nvPr/>
        </p:nvGraphicFramePr>
        <p:xfrm>
          <a:off x="179512" y="188640"/>
          <a:ext cx="8568952" cy="6257776"/>
        </p:xfrm>
        <a:graphic>
          <a:graphicData uri="http://schemas.openxmlformats.org/drawingml/2006/table">
            <a:tbl>
              <a:tblPr firstRow="1" bandRow="1">
                <a:tableStyleId>{5C22544A-7EE6-4342-B048-85BDC9FD1C3A}</a:tableStyleId>
              </a:tblPr>
              <a:tblGrid>
                <a:gridCol w="2448272"/>
                <a:gridCol w="6120680"/>
              </a:tblGrid>
              <a:tr h="650044">
                <a:tc>
                  <a:txBody>
                    <a:bodyPr/>
                    <a:lstStyle/>
                    <a:p>
                      <a:r>
                        <a:rPr lang="it-IT" dirty="0" smtClean="0">
                          <a:solidFill>
                            <a:schemeClr val="tx1"/>
                          </a:solidFill>
                        </a:rPr>
                        <a:t>Titolo  UDA</a:t>
                      </a:r>
                      <a:endParaRPr lang="it-IT"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it-IT" b="0" dirty="0" smtClean="0">
                          <a:solidFill>
                            <a:schemeClr val="tx1"/>
                          </a:solidFill>
                        </a:rPr>
                        <a:t>Deve essere auto-esplicativo del contenuto</a:t>
                      </a:r>
                      <a:endParaRPr lang="it-IT"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0044">
                <a:tc>
                  <a:txBody>
                    <a:bodyPr/>
                    <a:lstStyle/>
                    <a:p>
                      <a:r>
                        <a:rPr lang="it-IT" b="1" dirty="0" smtClean="0">
                          <a:solidFill>
                            <a:schemeClr val="tx1"/>
                          </a:solidFill>
                        </a:rPr>
                        <a:t>Competenze target da promuovere</a:t>
                      </a:r>
                      <a:endParaRPr lang="it-IT"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it-IT" b="0" dirty="0" smtClean="0">
                          <a:solidFill>
                            <a:schemeClr val="tx1"/>
                          </a:solidFill>
                        </a:rPr>
                        <a:t>Selezionare le competenze da promuovere per l’area generale e/o di indirizzo e segnalare</a:t>
                      </a:r>
                      <a:r>
                        <a:rPr lang="it-IT" b="0" baseline="0" dirty="0" smtClean="0">
                          <a:solidFill>
                            <a:schemeClr val="tx1"/>
                          </a:solidFill>
                        </a:rPr>
                        <a:t> eventuale collegamento con altre UDA</a:t>
                      </a:r>
                      <a:endParaRPr lang="it-IT"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0044">
                <a:tc>
                  <a:txBody>
                    <a:bodyPr/>
                    <a:lstStyle/>
                    <a:p>
                      <a:r>
                        <a:rPr lang="it-IT" b="1" dirty="0" smtClean="0">
                          <a:solidFill>
                            <a:schemeClr val="tx1"/>
                          </a:solidFill>
                        </a:rPr>
                        <a:t>Monte ore complessivo</a:t>
                      </a:r>
                      <a:endParaRPr lang="it-IT"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it-IT" b="0" dirty="0" smtClean="0">
                          <a:solidFill>
                            <a:schemeClr val="tx1"/>
                          </a:solidFill>
                        </a:rPr>
                        <a:t>Deve tener conto di tutte le attività da</a:t>
                      </a:r>
                      <a:r>
                        <a:rPr lang="it-IT" b="0" baseline="0" dirty="0" smtClean="0">
                          <a:solidFill>
                            <a:schemeClr val="tx1"/>
                          </a:solidFill>
                        </a:rPr>
                        <a:t> realizzare anche eventualmente in contesti non formali.</a:t>
                      </a:r>
                      <a:endParaRPr lang="it-IT"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0044">
                <a:tc>
                  <a:txBody>
                    <a:bodyPr/>
                    <a:lstStyle/>
                    <a:p>
                      <a:r>
                        <a:rPr lang="it-IT" b="1" dirty="0" smtClean="0">
                          <a:solidFill>
                            <a:schemeClr val="tx1"/>
                          </a:solidFill>
                        </a:rPr>
                        <a:t>Insegnamenti coinvolti</a:t>
                      </a:r>
                      <a:endParaRPr lang="it-IT"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it-IT" b="0" dirty="0" smtClean="0">
                          <a:solidFill>
                            <a:schemeClr val="tx1"/>
                          </a:solidFill>
                        </a:rPr>
                        <a:t>Indicare gli insegnamenti coinvolti e il monte ore dedicato alla realizzazione dell’UDA</a:t>
                      </a:r>
                      <a:endParaRPr lang="it-IT"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0044">
                <a:tc>
                  <a:txBody>
                    <a:bodyPr/>
                    <a:lstStyle/>
                    <a:p>
                      <a:r>
                        <a:rPr lang="it-IT" b="1" dirty="0" smtClean="0">
                          <a:solidFill>
                            <a:schemeClr val="tx1"/>
                          </a:solidFill>
                        </a:rPr>
                        <a:t>Compito di realtà</a:t>
                      </a:r>
                      <a:endParaRPr lang="it-IT"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it-IT" b="0" dirty="0" smtClean="0">
                          <a:solidFill>
                            <a:schemeClr val="tx1"/>
                          </a:solidFill>
                        </a:rPr>
                        <a:t>Il compito deve essere: significativo e stimolante per gli studenti; coerente con il focus individuato; deve concludersi con u “prodotto” anche a carattere multimediale</a:t>
                      </a:r>
                      <a:endParaRPr lang="it-IT"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0044">
                <a:tc>
                  <a:txBody>
                    <a:bodyPr/>
                    <a:lstStyle/>
                    <a:p>
                      <a:r>
                        <a:rPr lang="it-IT" b="1" dirty="0" smtClean="0">
                          <a:solidFill>
                            <a:schemeClr val="tx1"/>
                          </a:solidFill>
                        </a:rPr>
                        <a:t>Attività degli studenti</a:t>
                      </a:r>
                      <a:endParaRPr lang="it-IT"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it-IT" b="0" dirty="0" smtClean="0">
                          <a:solidFill>
                            <a:schemeClr val="tx1"/>
                          </a:solidFill>
                        </a:rPr>
                        <a:t>Fasi di lavoro:  contenuti dell’attività, modalità didattiche (personalizzate, di gruppo, in presenza, a distanza, sul campo, ecc) e relativo</a:t>
                      </a:r>
                      <a:r>
                        <a:rPr lang="it-IT" b="0" baseline="0" dirty="0" smtClean="0">
                          <a:solidFill>
                            <a:schemeClr val="tx1"/>
                          </a:solidFill>
                        </a:rPr>
                        <a:t> monte ore</a:t>
                      </a:r>
                      <a:endParaRPr lang="it-IT"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0044">
                <a:tc>
                  <a:txBody>
                    <a:bodyPr/>
                    <a:lstStyle/>
                    <a:p>
                      <a:r>
                        <a:rPr lang="it-IT" b="1" dirty="0" smtClean="0">
                          <a:solidFill>
                            <a:schemeClr val="tx1"/>
                          </a:solidFill>
                        </a:rPr>
                        <a:t>Criteri di valutazione e certificazione delle competenze</a:t>
                      </a:r>
                      <a:endParaRPr lang="it-IT"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it-IT" b="0" dirty="0" smtClean="0">
                          <a:solidFill>
                            <a:schemeClr val="tx1"/>
                          </a:solidFill>
                        </a:rPr>
                        <a:t>Indicare le EVIDENZE valutative di prodotto e di processo</a:t>
                      </a:r>
                    </a:p>
                    <a:p>
                      <a:r>
                        <a:rPr lang="it-IT" b="0" dirty="0" smtClean="0">
                          <a:solidFill>
                            <a:schemeClr val="tx1"/>
                          </a:solidFill>
                        </a:rPr>
                        <a:t>Indicare</a:t>
                      </a:r>
                      <a:r>
                        <a:rPr lang="it-IT" b="0" baseline="0" dirty="0" smtClean="0">
                          <a:solidFill>
                            <a:schemeClr val="tx1"/>
                          </a:solidFill>
                        </a:rPr>
                        <a:t> gli strumenti valutativi da somministrare agli studenti</a:t>
                      </a:r>
                      <a:endParaRPr lang="it-IT"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0044">
                <a:tc>
                  <a:txBody>
                    <a:bodyPr/>
                    <a:lstStyle/>
                    <a:p>
                      <a:r>
                        <a:rPr lang="it-IT" b="1" dirty="0" smtClean="0">
                          <a:solidFill>
                            <a:schemeClr val="tx1"/>
                          </a:solidFill>
                        </a:rPr>
                        <a:t>Rubrica di valutazione</a:t>
                      </a:r>
                      <a:endParaRPr lang="it-IT"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it-IT" b="0" dirty="0" smtClean="0">
                          <a:solidFill>
                            <a:schemeClr val="tx1"/>
                          </a:solidFill>
                        </a:rPr>
                        <a:t>Riportare per ciascuna competenza i livelli</a:t>
                      </a:r>
                      <a:r>
                        <a:rPr lang="it-IT" b="0" baseline="0" dirty="0" smtClean="0">
                          <a:solidFill>
                            <a:schemeClr val="tx1"/>
                          </a:solidFill>
                        </a:rPr>
                        <a:t> di padronanza (5?) e i relativi descrittori.</a:t>
                      </a:r>
                      <a:endParaRPr lang="it-IT"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r>
              <a:rPr lang="it-IT" smtClean="0"/>
              <a:t>iiss pavoncelli cerignola</a:t>
            </a:r>
            <a:endParaRPr lang="it-IT"/>
          </a:p>
        </p:txBody>
      </p:sp>
      <p:pic>
        <p:nvPicPr>
          <p:cNvPr id="6" name="table"/>
          <p:cNvPicPr>
            <a:picLocks noChangeAspect="1"/>
          </p:cNvPicPr>
          <p:nvPr/>
        </p:nvPicPr>
        <p:blipFill>
          <a:blip r:embed="rId2" cstate="print"/>
          <a:stretch>
            <a:fillRect/>
          </a:stretch>
        </p:blipFill>
        <p:spPr>
          <a:xfrm>
            <a:off x="395536" y="1268760"/>
            <a:ext cx="8138865" cy="5206435"/>
          </a:xfrm>
          <a:prstGeom prst="rect">
            <a:avLst/>
          </a:prstGeom>
        </p:spPr>
      </p:pic>
      <p:sp>
        <p:nvSpPr>
          <p:cNvPr id="7" name="Rettangolo 6"/>
          <p:cNvSpPr/>
          <p:nvPr/>
        </p:nvSpPr>
        <p:spPr>
          <a:xfrm>
            <a:off x="466564" y="162583"/>
            <a:ext cx="8136904" cy="936104"/>
          </a:xfrm>
          <a:prstGeom prst="rect">
            <a:avLst/>
          </a:prstGeom>
          <a:solidFill>
            <a:schemeClr val="bg1"/>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it-IT" sz="4000" b="1" dirty="0" smtClean="0"/>
              <a:t>“</a:t>
            </a:r>
            <a:r>
              <a:rPr lang="it-IT" sz="4000" b="1" dirty="0" smtClean="0">
                <a:solidFill>
                  <a:srgbClr val="0070C0"/>
                </a:solidFill>
              </a:rPr>
              <a:t>Piano  didattico” </a:t>
            </a:r>
            <a:r>
              <a:rPr lang="it-IT" sz="3600" b="1" dirty="0" smtClean="0">
                <a:solidFill>
                  <a:srgbClr val="0070C0"/>
                </a:solidFill>
              </a:rPr>
              <a:t>annuale/biennale</a:t>
            </a:r>
            <a:endParaRPr lang="it-IT" sz="3600" b="1" dirty="0">
              <a:solidFill>
                <a:srgbClr val="0070C0"/>
              </a:solidFill>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r>
              <a:rPr lang="it-IT" smtClean="0"/>
              <a:t>iiss pavoncelli cerignola</a:t>
            </a:r>
            <a:endParaRPr lang="it-IT"/>
          </a:p>
        </p:txBody>
      </p:sp>
      <p:sp>
        <p:nvSpPr>
          <p:cNvPr id="6" name="Rettangolo 5"/>
          <p:cNvSpPr/>
          <p:nvPr/>
        </p:nvSpPr>
        <p:spPr>
          <a:xfrm>
            <a:off x="0" y="0"/>
            <a:ext cx="9144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sz="5400" b="1" dirty="0" smtClean="0"/>
              <a:t>Fine presentazione …</a:t>
            </a:r>
          </a:p>
          <a:p>
            <a:pPr algn="ctr"/>
            <a:r>
              <a:rPr lang="it-IT" sz="5400" b="1" dirty="0" smtClean="0"/>
              <a:t>… grazie</a:t>
            </a:r>
            <a:endParaRPr lang="it-IT" sz="5400" b="1" dirty="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484784"/>
            <a:ext cx="8064896" cy="4896544"/>
          </a:xfrm>
        </p:spPr>
        <p:txBody>
          <a:bodyPr>
            <a:normAutofit lnSpcReduction="10000"/>
          </a:bodyPr>
          <a:lstStyle/>
          <a:p>
            <a:pPr marL="514350" indent="-514350" algn="just">
              <a:lnSpc>
                <a:spcPct val="120000"/>
              </a:lnSpc>
              <a:buNone/>
            </a:pPr>
            <a:r>
              <a:rPr lang="it-IT" sz="2800" dirty="0" smtClean="0">
                <a:latin typeface="Arial" pitchFamily="34" charset="0"/>
                <a:cs typeface="Arial" pitchFamily="34" charset="0"/>
              </a:rPr>
              <a:t>     </a:t>
            </a:r>
            <a:r>
              <a:rPr lang="it-IT" sz="2400" dirty="0" smtClean="0">
                <a:latin typeface="Arial" pitchFamily="34" charset="0"/>
                <a:cs typeface="Arial" pitchFamily="34" charset="0"/>
              </a:rPr>
              <a:t>Il presente Regolamento ... determina:</a:t>
            </a:r>
          </a:p>
          <a:p>
            <a:pPr marL="514350" indent="-514350" algn="just">
              <a:lnSpc>
                <a:spcPct val="120000"/>
              </a:lnSpc>
              <a:buAutoNum type="alphaLcParenR"/>
            </a:pPr>
            <a:r>
              <a:rPr lang="it-IT" sz="2400" dirty="0" smtClean="0">
                <a:latin typeface="Arial" pitchFamily="34" charset="0"/>
                <a:cs typeface="Arial" pitchFamily="34" charset="0"/>
              </a:rPr>
              <a:t>I </a:t>
            </a:r>
            <a:r>
              <a:rPr lang="it-IT" sz="2400" b="1" dirty="0" smtClean="0">
                <a:solidFill>
                  <a:srgbClr val="FF0000"/>
                </a:solidFill>
                <a:latin typeface="Arial" pitchFamily="34" charset="0"/>
                <a:cs typeface="Arial" pitchFamily="34" charset="0"/>
              </a:rPr>
              <a:t>risultati di apprendimento </a:t>
            </a:r>
            <a:r>
              <a:rPr lang="it-IT" sz="2400" dirty="0" smtClean="0">
                <a:solidFill>
                  <a:srgbClr val="0070C0"/>
                </a:solidFill>
                <a:latin typeface="Arial" pitchFamily="34" charset="0"/>
                <a:cs typeface="Arial" pitchFamily="34" charset="0"/>
              </a:rPr>
              <a:t>dell’area dell’istruzione generale</a:t>
            </a:r>
            <a:r>
              <a:rPr lang="it-IT" sz="2400" dirty="0" smtClean="0">
                <a:latin typeface="Arial" pitchFamily="34" charset="0"/>
                <a:cs typeface="Arial" pitchFamily="34" charset="0"/>
              </a:rPr>
              <a:t> declinati in termini di competenze, abilità e conoscenze, come definiti nell’Allegato 1;</a:t>
            </a:r>
          </a:p>
          <a:p>
            <a:pPr marL="514350" indent="-514350" algn="just">
              <a:lnSpc>
                <a:spcPct val="120000"/>
              </a:lnSpc>
              <a:buAutoNum type="alphaLcParenR"/>
            </a:pPr>
            <a:r>
              <a:rPr lang="it-IT" sz="2400" dirty="0" smtClean="0">
                <a:latin typeface="Arial" pitchFamily="34" charset="0"/>
                <a:cs typeface="Arial" pitchFamily="34" charset="0"/>
              </a:rPr>
              <a:t>I </a:t>
            </a:r>
            <a:r>
              <a:rPr lang="it-IT" sz="2400" b="1" dirty="0" smtClean="0">
                <a:solidFill>
                  <a:srgbClr val="FF0000"/>
                </a:solidFill>
                <a:latin typeface="Arial" pitchFamily="34" charset="0"/>
                <a:cs typeface="Arial" pitchFamily="34" charset="0"/>
              </a:rPr>
              <a:t>profili di uscita </a:t>
            </a:r>
            <a:r>
              <a:rPr lang="it-IT" sz="2400" dirty="0" smtClean="0">
                <a:latin typeface="Arial" pitchFamily="34" charset="0"/>
                <a:cs typeface="Arial" pitchFamily="34" charset="0"/>
              </a:rPr>
              <a:t>... </a:t>
            </a:r>
            <a:r>
              <a:rPr lang="it-IT" sz="2400" dirty="0" smtClean="0">
                <a:solidFill>
                  <a:srgbClr val="0070C0"/>
                </a:solidFill>
                <a:latin typeface="Arial" pitchFamily="34" charset="0"/>
                <a:cs typeface="Arial" pitchFamily="34" charset="0"/>
              </a:rPr>
              <a:t>e i relativi risultati di apprendimento</a:t>
            </a:r>
            <a:r>
              <a:rPr lang="it-IT" sz="2400" dirty="0" smtClean="0">
                <a:latin typeface="Arial" pitchFamily="34" charset="0"/>
                <a:cs typeface="Arial" pitchFamily="34" charset="0"/>
              </a:rPr>
              <a:t> ..., come definiti nell’Allegato 2. Per ciascun indirizzo nell’Allegato 2 sono contenuti il riferimento alle attività economiche referenziate ai codici ATECO ... </a:t>
            </a:r>
            <a:r>
              <a:rPr lang="it-IT" sz="2400" dirty="0" err="1" smtClean="0">
                <a:latin typeface="Arial" pitchFamily="34" charset="0"/>
                <a:cs typeface="Arial" pitchFamily="34" charset="0"/>
              </a:rPr>
              <a:t>nonchè</a:t>
            </a:r>
            <a:r>
              <a:rPr lang="it-IT" sz="2400" dirty="0" smtClean="0">
                <a:latin typeface="Arial" pitchFamily="34" charset="0"/>
                <a:cs typeface="Arial" pitchFamily="34" charset="0"/>
              </a:rPr>
              <a:t> la correlazione ai settori economico-professionali di cui al Decreto Ministero del Lavoro di concerto con il MIUR del 30/06/2015;</a:t>
            </a:r>
          </a:p>
          <a:p>
            <a:pPr marL="514350" indent="-514350" algn="just">
              <a:lnSpc>
                <a:spcPct val="120000"/>
              </a:lnSpc>
              <a:buAutoNum type="alphaLcParenR"/>
            </a:pPr>
            <a:endParaRPr lang="it-IT" sz="2800" dirty="0" smtClean="0">
              <a:solidFill>
                <a:srgbClr val="002060"/>
              </a:solidFill>
              <a:latin typeface="Arial" pitchFamily="34" charset="0"/>
              <a:cs typeface="Arial" pitchFamily="34" charset="0"/>
            </a:endParaRPr>
          </a:p>
          <a:p>
            <a:endParaRPr lang="it-IT" dirty="0">
              <a:solidFill>
                <a:srgbClr val="002060"/>
              </a:solidFill>
            </a:endParaRPr>
          </a:p>
        </p:txBody>
      </p:sp>
      <p:sp>
        <p:nvSpPr>
          <p:cNvPr id="4" name="Segnaposto piè di pagina 3"/>
          <p:cNvSpPr>
            <a:spLocks noGrp="1"/>
          </p:cNvSpPr>
          <p:nvPr>
            <p:ph type="ftr" sz="quarter" idx="11"/>
          </p:nvPr>
        </p:nvSpPr>
        <p:spPr/>
        <p:txBody>
          <a:bodyPr/>
          <a:lstStyle/>
          <a:p>
            <a:r>
              <a:rPr lang="it-IT" smtClean="0"/>
              <a:t>iiss pavoncelli cerignola</a:t>
            </a:r>
            <a:endParaRPr lang="it-IT" dirty="0"/>
          </a:p>
        </p:txBody>
      </p:sp>
      <p:sp>
        <p:nvSpPr>
          <p:cNvPr id="5" name="Rettangolo 4"/>
          <p:cNvSpPr/>
          <p:nvPr/>
        </p:nvSpPr>
        <p:spPr>
          <a:xfrm>
            <a:off x="467544" y="332656"/>
            <a:ext cx="8280920" cy="792088"/>
          </a:xfrm>
          <a:prstGeom prst="rect">
            <a:avLst/>
          </a:prstGeom>
          <a:solidFill>
            <a:schemeClr val="bg1"/>
          </a:solidFill>
          <a:ln>
            <a:solidFill>
              <a:srgbClr val="FF0000"/>
            </a:solidFill>
          </a:ln>
          <a:scene3d>
            <a:camera prst="obliqueTop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None/>
              <a:defRPr/>
            </a:pPr>
            <a:r>
              <a:rPr lang="it-IT" sz="3200" b="1" i="1" dirty="0" smtClean="0">
                <a:solidFill>
                  <a:schemeClr val="tx1"/>
                </a:solidFill>
                <a:latin typeface="Arial" pitchFamily="34" charset="0"/>
                <a:cs typeface="Arial" pitchFamily="34" charset="0"/>
              </a:rPr>
              <a:t>Art.1 – Oggetto</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556792"/>
            <a:ext cx="8229600" cy="3528392"/>
          </a:xfrm>
        </p:spPr>
        <p:txBody>
          <a:bodyPr>
            <a:normAutofit/>
          </a:bodyPr>
          <a:lstStyle/>
          <a:p>
            <a:pPr marL="514350" indent="-514350" algn="just">
              <a:buAutoNum type="alphaLcParenR" startAt="3"/>
            </a:pPr>
            <a:r>
              <a:rPr lang="it-IT" sz="2400" dirty="0" smtClean="0">
                <a:latin typeface="Arial" pitchFamily="34" charset="0"/>
                <a:cs typeface="Arial" pitchFamily="34" charset="0"/>
              </a:rPr>
              <a:t>l’articolazione dei </a:t>
            </a:r>
            <a:r>
              <a:rPr lang="it-IT" sz="2400" b="1" dirty="0" smtClean="0">
                <a:solidFill>
                  <a:srgbClr val="FF0000"/>
                </a:solidFill>
                <a:latin typeface="Arial" pitchFamily="34" charset="0"/>
                <a:cs typeface="Arial" pitchFamily="34" charset="0"/>
              </a:rPr>
              <a:t>quadri orari </a:t>
            </a:r>
            <a:r>
              <a:rPr lang="it-IT" sz="2400" dirty="0" smtClean="0">
                <a:latin typeface="Arial" pitchFamily="34" charset="0"/>
                <a:cs typeface="Arial" pitchFamily="34" charset="0"/>
              </a:rPr>
              <a:t>degli indirizzi di ..., come definiti nell’Allegato 3;</a:t>
            </a:r>
          </a:p>
          <a:p>
            <a:pPr marL="514350" indent="-514350" algn="just">
              <a:buAutoNum type="alphaLcParenR" startAt="3"/>
            </a:pPr>
            <a:r>
              <a:rPr lang="it-IT" sz="2400" dirty="0" smtClean="0">
                <a:latin typeface="Arial" pitchFamily="34" charset="0"/>
                <a:cs typeface="Arial" pitchFamily="34" charset="0"/>
              </a:rPr>
              <a:t>la </a:t>
            </a:r>
            <a:r>
              <a:rPr lang="it-IT" sz="2400" b="1" dirty="0" smtClean="0">
                <a:solidFill>
                  <a:srgbClr val="FF0000"/>
                </a:solidFill>
                <a:latin typeface="Arial" pitchFamily="34" charset="0"/>
                <a:cs typeface="Arial" pitchFamily="34" charset="0"/>
              </a:rPr>
              <a:t>correlazione</a:t>
            </a:r>
            <a:r>
              <a:rPr lang="it-IT" sz="2400" dirty="0" smtClean="0">
                <a:latin typeface="Arial" pitchFamily="34" charset="0"/>
                <a:cs typeface="Arial" pitchFamily="34" charset="0"/>
              </a:rPr>
              <a:t> ... degli indirizzi dei percorsi quinquennali </a:t>
            </a:r>
            <a:r>
              <a:rPr lang="it-IT" sz="2400" b="1" dirty="0" smtClean="0">
                <a:solidFill>
                  <a:srgbClr val="FF0000"/>
                </a:solidFill>
                <a:latin typeface="Arial" pitchFamily="34" charset="0"/>
                <a:cs typeface="Arial" pitchFamily="34" charset="0"/>
              </a:rPr>
              <a:t>IP</a:t>
            </a:r>
            <a:r>
              <a:rPr lang="it-IT" sz="2400" dirty="0" smtClean="0">
                <a:latin typeface="Arial" pitchFamily="34" charset="0"/>
                <a:cs typeface="Arial" pitchFamily="34" charset="0"/>
              </a:rPr>
              <a:t> con le qualifiche e i diplomi professionali conseguiti nell’ambito dei percorsi di </a:t>
            </a:r>
            <a:r>
              <a:rPr lang="it-IT" sz="2400" b="1" dirty="0" err="1" smtClean="0">
                <a:solidFill>
                  <a:srgbClr val="FF0000"/>
                </a:solidFill>
                <a:latin typeface="Arial" pitchFamily="34" charset="0"/>
                <a:cs typeface="Arial" pitchFamily="34" charset="0"/>
              </a:rPr>
              <a:t>IeFP</a:t>
            </a:r>
            <a:r>
              <a:rPr lang="it-IT" sz="2400" dirty="0" smtClean="0">
                <a:latin typeface="Arial" pitchFamily="34" charset="0"/>
                <a:cs typeface="Arial" pitchFamily="34" charset="0"/>
              </a:rPr>
              <a:t>, come definita nell’Allegato 4.</a:t>
            </a:r>
          </a:p>
          <a:p>
            <a:pPr marL="514350" indent="-514350">
              <a:buNone/>
            </a:pPr>
            <a:r>
              <a:rPr lang="it-IT" sz="2400" dirty="0" smtClean="0"/>
              <a:t/>
            </a:r>
            <a:br>
              <a:rPr lang="it-IT" sz="2400" dirty="0" smtClean="0"/>
            </a:br>
            <a:endParaRPr lang="it-IT" sz="2400" dirty="0"/>
          </a:p>
        </p:txBody>
      </p:sp>
      <p:sp>
        <p:nvSpPr>
          <p:cNvPr id="4" name="Segnaposto piè di pagina 3"/>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r>
              <a:rPr lang="it-IT" smtClean="0"/>
              <a:t>iiss pavoncelli cerignola</a:t>
            </a:r>
            <a:endParaRPr lang="it-IT"/>
          </a:p>
        </p:txBody>
      </p:sp>
      <p:sp>
        <p:nvSpPr>
          <p:cNvPr id="5" name="Segnaposto contenuto 2"/>
          <p:cNvSpPr txBox="1">
            <a:spLocks/>
          </p:cNvSpPr>
          <p:nvPr/>
        </p:nvSpPr>
        <p:spPr>
          <a:xfrm>
            <a:off x="467544" y="1484784"/>
            <a:ext cx="8064896" cy="4896544"/>
          </a:xfrm>
          <a:prstGeom prst="rect">
            <a:avLst/>
          </a:prstGeom>
        </p:spPr>
        <p:txBody>
          <a:bodyPr>
            <a:normAutofit/>
          </a:bodyPr>
          <a:lstStyle/>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kumimoji="0" lang="it-IT" sz="2400" b="1" i="1"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Apprendimento</a:t>
            </a:r>
            <a:r>
              <a:rPr kumimoji="0" lang="it-IT" sz="2400" b="1" i="1" u="none" strike="noStrike" kern="1200" cap="none" spc="0" normalizeH="0" noProof="0" dirty="0" smtClean="0">
                <a:ln>
                  <a:noFill/>
                </a:ln>
                <a:solidFill>
                  <a:srgbClr val="FF0000"/>
                </a:solidFill>
                <a:effectLst/>
                <a:uLnTx/>
                <a:uFillTx/>
                <a:latin typeface="Arial" pitchFamily="34" charset="0"/>
                <a:ea typeface="+mn-ea"/>
                <a:cs typeface="Arial" pitchFamily="34" charset="0"/>
              </a:rPr>
              <a:t> formale</a:t>
            </a: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lang="it-IT" sz="2400" baseline="0" dirty="0" smtClean="0">
                <a:latin typeface="Arial" pitchFamily="34" charset="0"/>
                <a:cs typeface="Arial" pitchFamily="34" charset="0"/>
              </a:rPr>
              <a:t>apprendimento</a:t>
            </a:r>
            <a:r>
              <a:rPr lang="it-IT" sz="2400" dirty="0" smtClean="0">
                <a:latin typeface="Arial" pitchFamily="34" charset="0"/>
                <a:cs typeface="Arial" pitchFamily="34" charset="0"/>
              </a:rPr>
              <a:t> che si attua nel sistema di istruzione e formazione ... E che si conclude con il conseguimento di un titolo di studio o di una qualifica.</a:t>
            </a: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kumimoji="0" lang="it-IT" sz="2400" b="1" i="1"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Apprendimento informale</a:t>
            </a: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lang="it-IT" sz="2400" noProof="0" dirty="0" smtClean="0">
                <a:latin typeface="Arial" pitchFamily="34" charset="0"/>
                <a:cs typeface="Arial" pitchFamily="34" charset="0"/>
              </a:rPr>
              <a:t>Apprendimento che, a prescindere da una scelta intenzionale, si realizza nello svolgimento ... di attività nelle situazioni di vita quotidiana e nelle intenzioni che in essa hanno luogo, nell’ambito del contesto di lavoro, familiare e del tempo libero.</a:t>
            </a:r>
            <a:endParaRPr kumimoji="0" lang="it-IT" sz="2400" u="none" strike="noStrike" kern="1200" cap="none" spc="0" normalizeH="0" baseline="0" noProof="0" dirty="0" smtClean="0">
              <a:ln>
                <a:noFill/>
              </a:ln>
              <a:effectLst/>
              <a:uLnTx/>
              <a:uFillTx/>
              <a:latin typeface="Arial" pitchFamily="34" charset="0"/>
              <a:ea typeface="+mn-ea"/>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smtClean="0">
              <a:ln>
                <a:noFill/>
              </a:ln>
              <a:solidFill>
                <a:srgbClr val="002060"/>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srgbClr val="002060"/>
              </a:solidFill>
              <a:effectLst/>
              <a:uLnTx/>
              <a:uFillTx/>
              <a:latin typeface="+mn-lt"/>
              <a:ea typeface="+mn-ea"/>
              <a:cs typeface="+mn-cs"/>
            </a:endParaRPr>
          </a:p>
        </p:txBody>
      </p:sp>
      <p:sp>
        <p:nvSpPr>
          <p:cNvPr id="7" name="Rettangolo 6"/>
          <p:cNvSpPr/>
          <p:nvPr/>
        </p:nvSpPr>
        <p:spPr>
          <a:xfrm>
            <a:off x="467544" y="332656"/>
            <a:ext cx="8280920" cy="792088"/>
          </a:xfrm>
          <a:prstGeom prst="rect">
            <a:avLst/>
          </a:prstGeom>
          <a:solidFill>
            <a:schemeClr val="bg1"/>
          </a:solidFill>
          <a:ln>
            <a:solidFill>
              <a:srgbClr val="FF0000"/>
            </a:solidFill>
          </a:ln>
          <a:scene3d>
            <a:camera prst="obliqueTop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None/>
              <a:defRPr/>
            </a:pPr>
            <a:r>
              <a:rPr lang="it-IT" sz="3200" b="1" i="1" dirty="0" smtClean="0">
                <a:solidFill>
                  <a:schemeClr val="tx1"/>
                </a:solidFill>
                <a:latin typeface="Arial" pitchFamily="34" charset="0"/>
                <a:cs typeface="Arial" pitchFamily="34" charset="0"/>
              </a:rPr>
              <a:t>Art.2 – Definizioni</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r>
              <a:rPr lang="it-IT" smtClean="0"/>
              <a:t>iiss pavoncelli cerignola</a:t>
            </a:r>
            <a:endParaRPr lang="it-IT"/>
          </a:p>
        </p:txBody>
      </p:sp>
      <p:sp>
        <p:nvSpPr>
          <p:cNvPr id="5" name="Segnaposto contenuto 4"/>
          <p:cNvSpPr>
            <a:spLocks noGrp="1"/>
          </p:cNvSpPr>
          <p:nvPr>
            <p:ph idx="1"/>
          </p:nvPr>
        </p:nvSpPr>
        <p:spPr>
          <a:xfrm>
            <a:off x="457200" y="764704"/>
            <a:ext cx="8229600" cy="5361459"/>
          </a:xfrm>
        </p:spPr>
        <p:txBody>
          <a:bodyPr/>
          <a:lstStyle/>
          <a:p>
            <a:pPr>
              <a:buNone/>
            </a:pPr>
            <a:r>
              <a:rPr lang="it-IT" sz="2400" b="1" i="1" dirty="0" smtClean="0">
                <a:solidFill>
                  <a:srgbClr val="FF0000"/>
                </a:solidFill>
                <a:latin typeface="Arial" pitchFamily="34" charset="0"/>
                <a:cs typeface="Arial" pitchFamily="34" charset="0"/>
              </a:rPr>
              <a:t>Apprendimento non formale</a:t>
            </a:r>
          </a:p>
          <a:p>
            <a:pPr marL="0" indent="0" algn="just">
              <a:buNone/>
              <a:tabLst>
                <a:tab pos="0" algn="l"/>
              </a:tabLst>
            </a:pPr>
            <a:r>
              <a:rPr lang="it-IT" sz="2400" dirty="0" smtClean="0">
                <a:latin typeface="Arial" pitchFamily="34" charset="0"/>
                <a:cs typeface="Arial" pitchFamily="34" charset="0"/>
              </a:rPr>
              <a:t>Apprendimento caratterizzato da una scelta intenzionale ... che si realizza al fuori dei sistemi indicati per l’apprendimento formale, in ogni organismo che persegua scopi educativi e formativi, anche del volontariato ...</a:t>
            </a:r>
          </a:p>
          <a:p>
            <a:pPr marL="0" indent="0" algn="just">
              <a:buNone/>
              <a:tabLst>
                <a:tab pos="0" algn="l"/>
              </a:tabLst>
            </a:pPr>
            <a:endParaRPr lang="it-IT" sz="2400" dirty="0" smtClean="0">
              <a:latin typeface="Arial" pitchFamily="34" charset="0"/>
              <a:cs typeface="Arial" pitchFamily="34" charset="0"/>
            </a:endParaRPr>
          </a:p>
          <a:p>
            <a:pPr marL="0" indent="0" algn="just">
              <a:buNone/>
              <a:tabLst>
                <a:tab pos="0" algn="l"/>
              </a:tabLst>
            </a:pPr>
            <a:r>
              <a:rPr lang="it-IT" sz="2400" b="1" i="1" dirty="0" smtClean="0">
                <a:solidFill>
                  <a:srgbClr val="FF0000"/>
                </a:solidFill>
                <a:latin typeface="Arial" pitchFamily="34" charset="0"/>
                <a:cs typeface="Arial" pitchFamily="34" charset="0"/>
              </a:rPr>
              <a:t>Bilancio personale</a:t>
            </a:r>
          </a:p>
          <a:p>
            <a:pPr marL="0" indent="0" algn="just">
              <a:buNone/>
              <a:tabLst>
                <a:tab pos="0" algn="l"/>
              </a:tabLst>
            </a:pPr>
            <a:r>
              <a:rPr lang="it-IT" sz="2400" dirty="0" smtClean="0">
                <a:latin typeface="Arial" pitchFamily="34" charset="0"/>
                <a:cs typeface="Arial" pitchFamily="34" charset="0"/>
              </a:rPr>
              <a:t>Strumento che evidenzia i saperi e le competenze acquisiti da ciascuno studente, anche in modo non formale e informale, idoneo a rilevare le potenzialità e le carenze riscontrate.</a:t>
            </a:r>
          </a:p>
          <a:p>
            <a:pPr marL="0" indent="0" algn="just">
              <a:buNone/>
              <a:tabLst>
                <a:tab pos="0" algn="l"/>
              </a:tabLst>
            </a:pPr>
            <a:endParaRPr lang="it-IT" sz="2400" dirty="0" smtClean="0">
              <a:latin typeface="Arial" pitchFamily="34" charset="0"/>
              <a:cs typeface="Arial" pitchFamily="34" charset="0"/>
            </a:endParaRPr>
          </a:p>
          <a:p>
            <a:pPr marL="0" indent="0" algn="just">
              <a:buNone/>
              <a:tabLst>
                <a:tab pos="0" algn="l"/>
              </a:tabLst>
            </a:pPr>
            <a:endParaRPr lang="it-IT" sz="2400" dirty="0" smtClean="0">
              <a:latin typeface="Arial" pitchFamily="34" charset="0"/>
              <a:cs typeface="Arial" pitchFamily="34" charset="0"/>
            </a:endParaRPr>
          </a:p>
          <a:p>
            <a:pPr>
              <a:buNone/>
            </a:pPr>
            <a:endParaRPr lang="it-IT" dirty="0"/>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1560" y="476672"/>
            <a:ext cx="8229600" cy="6381328"/>
          </a:xfrm>
        </p:spPr>
        <p:txBody>
          <a:bodyPr>
            <a:normAutofit fontScale="92500" lnSpcReduction="20000"/>
          </a:bodyPr>
          <a:lstStyle/>
          <a:p>
            <a:pPr marL="0" indent="0">
              <a:buNone/>
            </a:pPr>
            <a:r>
              <a:rPr lang="it-IT" sz="2400" dirty="0" smtClean="0">
                <a:latin typeface="Arial" pitchFamily="34" charset="0"/>
                <a:cs typeface="Arial" pitchFamily="34" charset="0"/>
              </a:rPr>
              <a:t> </a:t>
            </a:r>
            <a:r>
              <a:rPr lang="it-IT" sz="2600" b="1" i="1" dirty="0" err="1" smtClean="0">
                <a:solidFill>
                  <a:srgbClr val="FF0000"/>
                </a:solidFill>
                <a:latin typeface="Arial" pitchFamily="34" charset="0"/>
                <a:cs typeface="Arial" pitchFamily="34" charset="0"/>
              </a:rPr>
              <a:t>N.U.P</a:t>
            </a:r>
            <a:r>
              <a:rPr lang="it-IT" sz="2600" b="1" i="1" dirty="0" smtClean="0">
                <a:solidFill>
                  <a:srgbClr val="FF0000"/>
                </a:solidFill>
                <a:latin typeface="Arial" pitchFamily="34" charset="0"/>
                <a:cs typeface="Arial" pitchFamily="34" charset="0"/>
              </a:rPr>
              <a:t>.</a:t>
            </a:r>
          </a:p>
          <a:p>
            <a:pPr marL="0" indent="0" algn="just">
              <a:buNone/>
            </a:pPr>
            <a:r>
              <a:rPr lang="it-IT" sz="2600" dirty="0" smtClean="0">
                <a:latin typeface="Arial" pitchFamily="34" charset="0"/>
                <a:cs typeface="Arial" pitchFamily="34" charset="0"/>
              </a:rPr>
              <a:t>Nomenclatura e classificazione delle Unità professionali – strumento adottato dall’ISTAT per classificare e rappresentare le professioni; costituisce ... l’ulteriore riferimento, oltre al codice ATECO per la declinazione degli indirizzi di studio da parte delle istituzioni scolastiche che offrono percorsi IP.</a:t>
            </a:r>
          </a:p>
          <a:p>
            <a:pPr marL="0" indent="0" algn="just">
              <a:buNone/>
            </a:pPr>
            <a:endParaRPr lang="it-IT" sz="2600" dirty="0" smtClean="0">
              <a:latin typeface="Arial" pitchFamily="34" charset="0"/>
              <a:cs typeface="Arial" pitchFamily="34" charset="0"/>
            </a:endParaRPr>
          </a:p>
          <a:p>
            <a:pPr marL="0" indent="0" algn="just">
              <a:buNone/>
            </a:pPr>
            <a:r>
              <a:rPr lang="it-IT" sz="2600" b="1" dirty="0" smtClean="0">
                <a:solidFill>
                  <a:srgbClr val="FF0000"/>
                </a:solidFill>
                <a:latin typeface="Arial" pitchFamily="34" charset="0"/>
                <a:cs typeface="Arial" pitchFamily="34" charset="0"/>
              </a:rPr>
              <a:t>UDA</a:t>
            </a:r>
          </a:p>
          <a:p>
            <a:pPr marL="0" indent="0" algn="just">
              <a:buNone/>
            </a:pPr>
            <a:r>
              <a:rPr lang="it-IT" sz="2600" dirty="0" smtClean="0">
                <a:latin typeface="Arial" pitchFamily="34" charset="0"/>
                <a:cs typeface="Arial" pitchFamily="34" charset="0"/>
              </a:rPr>
              <a:t>Insieme autonomamente significativo di competenze, abilità e conoscenze in cui è organizzato il percorso formativo dello studente; costituisce il necessario riferimento per la valutazione ... Le UDA partono da obiettivi formativi adatti e significativi, sviluppano appositi percorsi di metodo e di contenuto, tramite i quali si valuta il livello </a:t>
            </a:r>
            <a:r>
              <a:rPr lang="it-IT" sz="2600" dirty="0" err="1" smtClean="0">
                <a:latin typeface="Arial" pitchFamily="34" charset="0"/>
                <a:cs typeface="Arial" pitchFamily="34" charset="0"/>
              </a:rPr>
              <a:t>dellle</a:t>
            </a:r>
            <a:r>
              <a:rPr lang="it-IT" sz="2600" dirty="0" smtClean="0">
                <a:latin typeface="Arial" pitchFamily="34" charset="0"/>
                <a:cs typeface="Arial" pitchFamily="34" charset="0"/>
              </a:rPr>
              <a:t> conoscenze e delle abilità acquisite e la misura in cui lo studente ha maturato le competenze attese.</a:t>
            </a:r>
          </a:p>
          <a:p>
            <a:pPr marL="0" indent="0" algn="just">
              <a:buNone/>
            </a:pPr>
            <a:r>
              <a:rPr lang="it-IT" sz="2400" dirty="0" smtClean="0">
                <a:latin typeface="Arial" pitchFamily="34" charset="0"/>
                <a:cs typeface="Arial" pitchFamily="34" charset="0"/>
              </a:rPr>
              <a:t/>
            </a:r>
            <a:br>
              <a:rPr lang="it-IT" sz="2400" dirty="0" smtClean="0">
                <a:latin typeface="Arial" pitchFamily="34" charset="0"/>
                <a:cs typeface="Arial" pitchFamily="34" charset="0"/>
              </a:rPr>
            </a:br>
            <a:endParaRPr lang="it-IT" sz="2400" dirty="0" smtClean="0">
              <a:latin typeface="Arial" pitchFamily="34" charset="0"/>
              <a:cs typeface="Arial" pitchFamily="34" charset="0"/>
            </a:endParaRPr>
          </a:p>
          <a:p>
            <a:endParaRPr lang="it-IT" dirty="0"/>
          </a:p>
        </p:txBody>
      </p:sp>
      <p:sp>
        <p:nvSpPr>
          <p:cNvPr id="4" name="Segnaposto piè di pagina 3"/>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r>
              <a:rPr lang="it-IT" smtClean="0"/>
              <a:t>iiss pavoncelli cerignola</a:t>
            </a:r>
            <a:endParaRPr lang="it-IT"/>
          </a:p>
        </p:txBody>
      </p:sp>
      <p:sp>
        <p:nvSpPr>
          <p:cNvPr id="6" name="Segnaposto contenuto 2"/>
          <p:cNvSpPr txBox="1">
            <a:spLocks/>
          </p:cNvSpPr>
          <p:nvPr/>
        </p:nvSpPr>
        <p:spPr>
          <a:xfrm>
            <a:off x="467544" y="1484784"/>
            <a:ext cx="8064896" cy="4896544"/>
          </a:xfrm>
          <a:prstGeom prst="rect">
            <a:avLst/>
          </a:prstGeom>
        </p:spPr>
        <p:txBody>
          <a:bodyPr>
            <a:normAutofit/>
          </a:bodyPr>
          <a:lstStyle/>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lang="it-IT" sz="2400" dirty="0" smtClean="0">
                <a:latin typeface="Arial" pitchFamily="34" charset="0"/>
                <a:cs typeface="Arial" pitchFamily="34" charset="0"/>
              </a:rPr>
              <a:t>I percorsi sono strutturati ... in un biennio e in un successivo triennio e hanno una identità culturale, metodologica e organizzativa che sia riassume nel </a:t>
            </a:r>
            <a:r>
              <a:rPr lang="it-IT" sz="2400" b="1" i="1" dirty="0" err="1" smtClean="0">
                <a:solidFill>
                  <a:srgbClr val="FF0000"/>
                </a:solidFill>
                <a:latin typeface="Arial" pitchFamily="34" charset="0"/>
                <a:cs typeface="Arial" pitchFamily="34" charset="0"/>
              </a:rPr>
              <a:t>pecup</a:t>
            </a:r>
            <a:r>
              <a:rPr lang="it-IT" sz="2400" dirty="0" smtClean="0">
                <a:latin typeface="Arial" pitchFamily="34" charset="0"/>
                <a:cs typeface="Arial" pitchFamily="34" charset="0"/>
              </a:rPr>
              <a:t>, di cui all’Allegato A del </a:t>
            </a:r>
            <a:r>
              <a:rPr lang="it-IT" sz="2400" dirty="0" err="1" smtClean="0">
                <a:latin typeface="Arial" pitchFamily="34" charset="0"/>
                <a:cs typeface="Arial" pitchFamily="34" charset="0"/>
              </a:rPr>
              <a:t>D.Lgs</a:t>
            </a:r>
            <a:r>
              <a:rPr lang="it-IT" sz="2400" dirty="0" smtClean="0">
                <a:latin typeface="Arial" pitchFamily="34" charset="0"/>
                <a:cs typeface="Arial" pitchFamily="34" charset="0"/>
              </a:rPr>
              <a:t> 61/2017.</a:t>
            </a: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lang="it-IT" sz="2400" dirty="0" smtClean="0">
                <a:latin typeface="Arial" pitchFamily="34" charset="0"/>
                <a:cs typeface="Arial" pitchFamily="34" charset="0"/>
              </a:rPr>
              <a:t>I profili di uscita dei percorsi riguardano i seguenti indirizzi:</a:t>
            </a: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lang="it-IT" sz="2400" dirty="0" smtClean="0">
                <a:latin typeface="Arial" pitchFamily="34" charset="0"/>
                <a:cs typeface="Arial" pitchFamily="34" charset="0"/>
              </a:rPr>
              <a:t>c) Industria e artigianato per il </a:t>
            </a:r>
            <a:r>
              <a:rPr lang="it-IT" sz="2400" i="1" dirty="0" err="1" smtClean="0">
                <a:latin typeface="Arial" pitchFamily="34" charset="0"/>
                <a:cs typeface="Arial" pitchFamily="34" charset="0"/>
              </a:rPr>
              <a:t>Made</a:t>
            </a:r>
            <a:r>
              <a:rPr lang="it-IT" sz="2400" i="1" dirty="0" smtClean="0">
                <a:latin typeface="Arial" pitchFamily="34" charset="0"/>
                <a:cs typeface="Arial" pitchFamily="34" charset="0"/>
              </a:rPr>
              <a:t> in Italy</a:t>
            </a:r>
            <a:r>
              <a:rPr lang="it-IT" sz="2400" dirty="0" smtClean="0">
                <a:latin typeface="Arial" pitchFamily="34" charset="0"/>
                <a:cs typeface="Arial" pitchFamily="34" charset="0"/>
              </a:rPr>
              <a:t>;</a:t>
            </a: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lang="it-IT" sz="2400" dirty="0" smtClean="0">
                <a:latin typeface="Arial" pitchFamily="34" charset="0"/>
                <a:cs typeface="Arial" pitchFamily="34" charset="0"/>
              </a:rPr>
              <a:t>d) Manutenzione e assistenza tecnica;</a:t>
            </a: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r>
              <a:rPr lang="it-IT" sz="2400" dirty="0" smtClean="0">
                <a:latin typeface="Arial" pitchFamily="34" charset="0"/>
                <a:cs typeface="Arial" pitchFamily="34" charset="0"/>
              </a:rPr>
              <a:t>g) Enogastronomia e ospitalità alberghiera.</a:t>
            </a: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lang="it-IT" sz="2400" dirty="0" smtClean="0">
              <a:latin typeface="Arial" pitchFamily="34" charset="0"/>
              <a:cs typeface="Arial" pitchFamily="34" charset="0"/>
            </a:endParaRPr>
          </a:p>
          <a:p>
            <a:pPr marR="0" lvl="0" algn="just" defTabSz="914400" rtl="0" eaLnBrk="1" fontAlgn="auto" latinLnBrk="0" hangingPunct="1">
              <a:lnSpc>
                <a:spcPct val="120000"/>
              </a:lnSpc>
              <a:spcBef>
                <a:spcPct val="20000"/>
              </a:spcBef>
              <a:spcAft>
                <a:spcPts val="0"/>
              </a:spcAft>
              <a:buClrTx/>
              <a:buSzTx/>
              <a:buFont typeface="Arial" pitchFamily="34" charset="0"/>
              <a:buNone/>
              <a:tabLst/>
              <a:defRPr/>
            </a:pPr>
            <a:endParaRPr kumimoji="0" lang="it-IT" sz="2400" b="0" i="0" u="none" strike="noStrike" kern="1200" cap="none" spc="0" normalizeH="0" baseline="0" noProof="0" dirty="0" smtClean="0">
              <a:ln>
                <a:noFill/>
              </a:ln>
              <a:solidFill>
                <a:srgbClr val="002060"/>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a:ln>
                <a:noFill/>
              </a:ln>
              <a:solidFill>
                <a:srgbClr val="002060"/>
              </a:solidFill>
              <a:effectLst/>
              <a:uLnTx/>
              <a:uFillTx/>
              <a:latin typeface="+mn-lt"/>
              <a:ea typeface="+mn-ea"/>
              <a:cs typeface="+mn-cs"/>
            </a:endParaRPr>
          </a:p>
        </p:txBody>
      </p:sp>
      <p:sp>
        <p:nvSpPr>
          <p:cNvPr id="7" name="Rettangolo 6"/>
          <p:cNvSpPr/>
          <p:nvPr/>
        </p:nvSpPr>
        <p:spPr>
          <a:xfrm>
            <a:off x="467544" y="332656"/>
            <a:ext cx="8280920" cy="1080120"/>
          </a:xfrm>
          <a:prstGeom prst="rect">
            <a:avLst/>
          </a:prstGeom>
          <a:solidFill>
            <a:schemeClr val="bg1"/>
          </a:solidFill>
          <a:ln>
            <a:solidFill>
              <a:srgbClr val="FF0000"/>
            </a:solidFill>
          </a:ln>
          <a:scene3d>
            <a:camera prst="obliqueTop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None/>
              <a:defRPr/>
            </a:pPr>
            <a:r>
              <a:rPr lang="it-IT" sz="3200" b="1" i="1" dirty="0" smtClean="0">
                <a:solidFill>
                  <a:schemeClr val="tx1"/>
                </a:solidFill>
                <a:latin typeface="Arial" pitchFamily="34" charset="0"/>
                <a:cs typeface="Arial" pitchFamily="34" charset="0"/>
              </a:rPr>
              <a:t>Art.3 – Profili di uscita degli indirizzi e risultati di apprendimento</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688"/>
            <a:ext cx="8229600" cy="5505475"/>
          </a:xfrm>
        </p:spPr>
        <p:txBody>
          <a:bodyPr>
            <a:normAutofit/>
          </a:bodyPr>
          <a:lstStyle/>
          <a:p>
            <a:pPr marL="0" indent="0" algn="just">
              <a:buNone/>
            </a:pPr>
            <a:r>
              <a:rPr lang="it-IT" sz="2400" dirty="0" smtClean="0">
                <a:latin typeface="Arial" pitchFamily="34" charset="0"/>
                <a:cs typeface="Arial" pitchFamily="34" charset="0"/>
              </a:rPr>
              <a:t>Gli indirizzi di studio sono strutturati:</a:t>
            </a:r>
          </a:p>
          <a:p>
            <a:pPr marL="457200" indent="-457200" algn="just">
              <a:buAutoNum type="alphaLcParenR"/>
            </a:pPr>
            <a:r>
              <a:rPr lang="it-IT" sz="2400" dirty="0" smtClean="0">
                <a:latin typeface="Arial" pitchFamily="34" charset="0"/>
                <a:cs typeface="Arial" pitchFamily="34" charset="0"/>
              </a:rPr>
              <a:t>in attività ed insegnamenti di </a:t>
            </a:r>
            <a:r>
              <a:rPr lang="it-IT" sz="2400" b="1" dirty="0" smtClean="0">
                <a:solidFill>
                  <a:srgbClr val="FF0000"/>
                </a:solidFill>
                <a:latin typeface="Arial" pitchFamily="34" charset="0"/>
                <a:cs typeface="Arial" pitchFamily="34" charset="0"/>
              </a:rPr>
              <a:t>istruzione generale</a:t>
            </a:r>
            <a:r>
              <a:rPr lang="it-IT" sz="2400" dirty="0" smtClean="0">
                <a:latin typeface="Arial" pitchFamily="34" charset="0"/>
                <a:cs typeface="Arial" pitchFamily="34" charset="0"/>
              </a:rPr>
              <a:t>, comuni a tutti gli indirizzi, riferiti all’asse culturale dei linguaggi, dall’asse matematico e dall’asse </a:t>
            </a:r>
            <a:r>
              <a:rPr lang="it-IT" sz="2400" dirty="0" err="1" smtClean="0">
                <a:latin typeface="Arial" pitchFamily="34" charset="0"/>
                <a:cs typeface="Arial" pitchFamily="34" charset="0"/>
              </a:rPr>
              <a:t>storico-sociale</a:t>
            </a:r>
            <a:r>
              <a:rPr lang="it-IT" sz="2400" dirty="0" smtClean="0">
                <a:latin typeface="Arial" pitchFamily="34" charset="0"/>
                <a:cs typeface="Arial" pitchFamily="34" charset="0"/>
              </a:rPr>
              <a:t>, di cui all’Allegato 1;</a:t>
            </a:r>
          </a:p>
          <a:p>
            <a:pPr marL="457200" indent="-457200" algn="just">
              <a:buAutoNum type="alphaLcParenR"/>
            </a:pPr>
            <a:r>
              <a:rPr lang="it-IT" sz="2400" dirty="0" smtClean="0">
                <a:latin typeface="Arial" pitchFamily="34" charset="0"/>
                <a:cs typeface="Arial" pitchFamily="34" charset="0"/>
              </a:rPr>
              <a:t>In attività ed insegnamenti di indirizzo riferiti all’</a:t>
            </a:r>
            <a:r>
              <a:rPr lang="it-IT" sz="2400" b="1" dirty="0" smtClean="0">
                <a:solidFill>
                  <a:srgbClr val="FF0000"/>
                </a:solidFill>
                <a:latin typeface="Arial" pitchFamily="34" charset="0"/>
                <a:cs typeface="Arial" pitchFamily="34" charset="0"/>
              </a:rPr>
              <a:t>asse</a:t>
            </a:r>
            <a:r>
              <a:rPr lang="it-IT" sz="2400" dirty="0" smtClean="0">
                <a:latin typeface="Arial" pitchFamily="34" charset="0"/>
                <a:cs typeface="Arial" pitchFamily="34" charset="0"/>
              </a:rPr>
              <a:t> </a:t>
            </a:r>
            <a:r>
              <a:rPr lang="it-IT" sz="2400" b="1" dirty="0" smtClean="0">
                <a:solidFill>
                  <a:srgbClr val="FF0000"/>
                </a:solidFill>
                <a:latin typeface="Arial" pitchFamily="34" charset="0"/>
                <a:cs typeface="Arial" pitchFamily="34" charset="0"/>
              </a:rPr>
              <a:t>scientifico, tecnologico e professionale</a:t>
            </a:r>
            <a:r>
              <a:rPr lang="it-IT" sz="2400" dirty="0" smtClean="0">
                <a:latin typeface="Arial" pitchFamily="34" charset="0"/>
                <a:cs typeface="Arial" pitchFamily="34" charset="0"/>
              </a:rPr>
              <a:t>, di cui all’Allegato 2.</a:t>
            </a:r>
          </a:p>
          <a:p>
            <a:pPr marL="0" indent="0" algn="just">
              <a:buNone/>
            </a:pPr>
            <a:r>
              <a:rPr lang="it-IT" sz="2400" dirty="0" smtClean="0">
                <a:latin typeface="Arial" pitchFamily="34" charset="0"/>
                <a:cs typeface="Arial" pitchFamily="34" charset="0"/>
              </a:rPr>
              <a:t>Le istituzioni scolastiche di IP costruiscono i percorsi formativi sulla base dei quadri orari. La declinazione degli indirizzi  ... tiene conto, già nella fase della progettazione, della dotazione organica ... Non possono essere proposte declinazioni che creano esuberi o richiedono risorse ulteriori rispetto all’organico assegnato.</a:t>
            </a:r>
          </a:p>
          <a:p>
            <a:pPr marL="457200" indent="-457200" algn="just">
              <a:buAutoNum type="alphaLcParenR"/>
            </a:pPr>
            <a:endParaRPr lang="it-IT" sz="2400" dirty="0" smtClean="0">
              <a:latin typeface="Arial" pitchFamily="34" charset="0"/>
              <a:cs typeface="Arial" pitchFamily="34" charset="0"/>
            </a:endParaRPr>
          </a:p>
          <a:p>
            <a:pPr marL="0" indent="0" algn="just">
              <a:buNone/>
            </a:pPr>
            <a:endParaRPr lang="it-IT" sz="2400" dirty="0" smtClean="0">
              <a:latin typeface="Arial" pitchFamily="34" charset="0"/>
              <a:cs typeface="Arial" pitchFamily="34" charset="0"/>
            </a:endParaRPr>
          </a:p>
          <a:p>
            <a:endParaRPr lang="it-IT" dirty="0"/>
          </a:p>
        </p:txBody>
      </p:sp>
      <p:sp>
        <p:nvSpPr>
          <p:cNvPr id="4" name="Segnaposto piè di pagina 3"/>
          <p:cNvSpPr>
            <a:spLocks noGrp="1"/>
          </p:cNvSpPr>
          <p:nvPr>
            <p:ph type="ftr" sz="quarter" idx="11"/>
          </p:nvPr>
        </p:nvSpPr>
        <p:spPr/>
        <p:txBody>
          <a:bodyPr/>
          <a:lstStyle/>
          <a:p>
            <a:r>
              <a:rPr lang="it-IT" smtClean="0"/>
              <a:t>iiss pavoncelli cerignola</a:t>
            </a:r>
            <a:endParaRPr lang="it-IT"/>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2546</TotalTime>
  <Words>2180</Words>
  <Application>Microsoft Office PowerPoint</Application>
  <PresentationFormat>Presentazione su schermo (4:3)</PresentationFormat>
  <Paragraphs>230</Paragraphs>
  <Slides>29</Slides>
  <Notes>0</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La nuova identità dei percorsi IP</vt:lpstr>
      <vt:lpstr>Evoluzione  dell’utenza e del mercato del lavoro</vt:lpstr>
      <vt:lpstr>Diapositiva 21</vt:lpstr>
      <vt:lpstr>Diapositiva 22</vt:lpstr>
      <vt:lpstr>Diapositiva 23</vt:lpstr>
      <vt:lpstr>Diapositiva 24</vt:lpstr>
      <vt:lpstr>La progettazione interdisciplinare</vt:lpstr>
      <vt:lpstr>L’Unità Di Apprendimento</vt:lpstr>
      <vt:lpstr>Diapositiva 27</vt:lpstr>
      <vt:lpstr>Diapositiva 28</vt:lpstr>
      <vt:lpstr>Diapositiva 29</vt:lpstr>
    </vt:vector>
  </TitlesOfParts>
  <Company>Utente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Utente</cp:lastModifiedBy>
  <cp:revision>688</cp:revision>
  <dcterms:created xsi:type="dcterms:W3CDTF">2014-10-22T15:26:26Z</dcterms:created>
  <dcterms:modified xsi:type="dcterms:W3CDTF">2019-09-10T14:10:51Z</dcterms:modified>
</cp:coreProperties>
</file>